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07" r:id="rId2"/>
    <p:sldMasterId id="2147483718" r:id="rId3"/>
    <p:sldMasterId id="2147483720" r:id="rId4"/>
  </p:sldMasterIdLst>
  <p:handoutMasterIdLst>
    <p:handoutMasterId r:id="rId28"/>
  </p:handoutMasterIdLst>
  <p:sldIdLst>
    <p:sldId id="273" r:id="rId5"/>
    <p:sldId id="286" r:id="rId6"/>
    <p:sldId id="280" r:id="rId7"/>
    <p:sldId id="287" r:id="rId8"/>
    <p:sldId id="289" r:id="rId9"/>
    <p:sldId id="281" r:id="rId10"/>
    <p:sldId id="282" r:id="rId11"/>
    <p:sldId id="283" r:id="rId12"/>
    <p:sldId id="284" r:id="rId13"/>
    <p:sldId id="285" r:id="rId14"/>
    <p:sldId id="261" r:id="rId15"/>
    <p:sldId id="265" r:id="rId16"/>
    <p:sldId id="279" r:id="rId17"/>
    <p:sldId id="291" r:id="rId18"/>
    <p:sldId id="292" r:id="rId19"/>
    <p:sldId id="297" r:id="rId20"/>
    <p:sldId id="298" r:id="rId21"/>
    <p:sldId id="275" r:id="rId22"/>
    <p:sldId id="274" r:id="rId23"/>
    <p:sldId id="276" r:id="rId24"/>
    <p:sldId id="296" r:id="rId25"/>
    <p:sldId id="295" r:id="rId26"/>
    <p:sldId id="294" r:id="rId27"/>
  </p:sldIdLst>
  <p:sldSz cx="9144000" cy="6858000" type="screen4x3"/>
  <p:notesSz cx="6881813" cy="9296400"/>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D565"/>
    <a:srgbClr val="FFFFCC"/>
    <a:srgbClr val="008000"/>
    <a:srgbClr val="2907B9"/>
    <a:srgbClr val="663300"/>
    <a:srgbClr val="669900"/>
    <a:srgbClr val="666633"/>
    <a:srgbClr val="FFCCFF"/>
    <a:srgbClr val="68BAC0"/>
    <a:srgbClr val="CCE8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44" autoAdjust="0"/>
    <p:restoredTop sz="99528" autoAdjust="0"/>
  </p:normalViewPr>
  <p:slideViewPr>
    <p:cSldViewPr>
      <p:cViewPr varScale="1">
        <p:scale>
          <a:sx n="126" d="100"/>
          <a:sy n="126" d="100"/>
        </p:scale>
        <p:origin x="-11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l" defTabSz="922338">
              <a:defRPr sz="1200" b="0"/>
            </a:lvl1pPr>
          </a:lstStyle>
          <a:p>
            <a:endParaRPr lang="en-US"/>
          </a:p>
        </p:txBody>
      </p:sp>
      <p:sp>
        <p:nvSpPr>
          <p:cNvPr id="37891"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236" tIns="46118" rIns="92236" bIns="46118" numCol="1" anchor="t" anchorCtr="0" compatLnSpc="1">
            <a:prstTxWarp prst="textNoShape">
              <a:avLst/>
            </a:prstTxWarp>
          </a:bodyPr>
          <a:lstStyle>
            <a:lvl1pPr algn="r" defTabSz="922338">
              <a:defRPr sz="1200" b="0"/>
            </a:lvl1pPr>
          </a:lstStyle>
          <a:p>
            <a:endParaRPr lang="en-US"/>
          </a:p>
        </p:txBody>
      </p:sp>
      <p:sp>
        <p:nvSpPr>
          <p:cNvPr id="37892"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l" defTabSz="922338">
              <a:defRPr sz="1200" b="0"/>
            </a:lvl1pPr>
          </a:lstStyle>
          <a:p>
            <a:endParaRPr lang="en-US"/>
          </a:p>
        </p:txBody>
      </p:sp>
      <p:sp>
        <p:nvSpPr>
          <p:cNvPr id="37893"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236" tIns="46118" rIns="92236" bIns="46118" numCol="1" anchor="b" anchorCtr="0" compatLnSpc="1">
            <a:prstTxWarp prst="textNoShape">
              <a:avLst/>
            </a:prstTxWarp>
          </a:bodyPr>
          <a:lstStyle>
            <a:lvl1pPr algn="r" defTabSz="922338">
              <a:defRPr sz="1200" b="0"/>
            </a:lvl1pPr>
          </a:lstStyle>
          <a:p>
            <a:fld id="{3730B93E-1A09-4990-83B9-25A3F9A7E57F}" type="slidenum">
              <a:rPr lang="en-US"/>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9314" name="Rectangle 2"/>
          <p:cNvSpPr>
            <a:spLocks noGrp="1" noChangeArrowheads="1"/>
          </p:cNvSpPr>
          <p:nvPr>
            <p:ph type="ctrTitle" sz="quarter"/>
          </p:nvPr>
        </p:nvSpPr>
        <p:spPr>
          <a:xfrm>
            <a:off x="685800" y="1676400"/>
            <a:ext cx="7772400" cy="1828800"/>
          </a:xfrm>
        </p:spPr>
        <p:txBody>
          <a:bodyPr/>
          <a:lstStyle>
            <a:lvl1pPr>
              <a:defRPr/>
            </a:lvl1pPr>
          </a:lstStyle>
          <a:p>
            <a:r>
              <a:rPr lang="en-CA"/>
              <a:t>Click to edit Master title style</a:t>
            </a:r>
          </a:p>
        </p:txBody>
      </p:sp>
      <p:sp>
        <p:nvSpPr>
          <p:cNvPr id="2693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CA"/>
              <a:t>Click to edit Master subtitle style</a:t>
            </a:r>
          </a:p>
        </p:txBody>
      </p:sp>
      <p:sp>
        <p:nvSpPr>
          <p:cNvPr id="269316" name="Rectangle 4"/>
          <p:cNvSpPr>
            <a:spLocks noGrp="1" noChangeArrowheads="1"/>
          </p:cNvSpPr>
          <p:nvPr>
            <p:ph type="dt" sz="quarter" idx="2"/>
          </p:nvPr>
        </p:nvSpPr>
        <p:spPr/>
        <p:txBody>
          <a:bodyPr/>
          <a:lstStyle>
            <a:lvl1pPr>
              <a:defRPr/>
            </a:lvl1pPr>
          </a:lstStyle>
          <a:p>
            <a:endParaRPr lang="en-CA"/>
          </a:p>
        </p:txBody>
      </p:sp>
      <p:sp>
        <p:nvSpPr>
          <p:cNvPr id="269317" name="Rectangle 5"/>
          <p:cNvSpPr>
            <a:spLocks noGrp="1" noChangeArrowheads="1"/>
          </p:cNvSpPr>
          <p:nvPr>
            <p:ph type="ftr" sz="quarter" idx="3"/>
          </p:nvPr>
        </p:nvSpPr>
        <p:spPr/>
        <p:txBody>
          <a:bodyPr/>
          <a:lstStyle>
            <a:lvl1pPr>
              <a:defRPr/>
            </a:lvl1pPr>
          </a:lstStyle>
          <a:p>
            <a:endParaRPr lang="en-CA"/>
          </a:p>
        </p:txBody>
      </p:sp>
      <p:sp>
        <p:nvSpPr>
          <p:cNvPr id="269318" name="Rectangle 6"/>
          <p:cNvSpPr>
            <a:spLocks noGrp="1" noChangeArrowheads="1"/>
          </p:cNvSpPr>
          <p:nvPr>
            <p:ph type="sldNum" sz="quarter" idx="4"/>
          </p:nvPr>
        </p:nvSpPr>
        <p:spPr/>
        <p:txBody>
          <a:bodyPr/>
          <a:lstStyle>
            <a:lvl1pPr>
              <a:defRPr/>
            </a:lvl1pPr>
          </a:lstStyle>
          <a:p>
            <a:fld id="{05005871-D220-47FA-AED9-59A64FE91B32}" type="slidenum">
              <a:rPr lang="en-CA"/>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7C568010-C974-4A26-B7D7-D15B200412E4}" type="slidenum">
              <a:rPr lang="en-CA"/>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D7D1F83-8ADC-4B0D-A306-340273CDE546}" type="slidenum">
              <a:rPr lang="en-CA"/>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CA"/>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CA"/>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9F34838-9A4B-45DD-A947-C40B8D157C60}" type="slidenum">
              <a:rPr lang="en-CA"/>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B6C6A5A3-979B-4D87-A4F9-02FD90B78A2F}" type="slidenum">
              <a:rPr lang="en-CA"/>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C5B340A6-B4F6-4FAB-BF76-C0D113750158}" type="slidenum">
              <a:rPr lang="en-CA"/>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6ECBDB40-A23F-451A-A56F-21C41B4140F0}" type="slidenum">
              <a:rPr lang="en-CA"/>
              <a:pPr/>
              <a:t>‹#›</a:t>
            </a:fld>
            <a:endParaRPr lang="en-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0B20A8C3-AF01-43FE-BAF6-37D67693AA16}" type="slidenum">
              <a:rPr lang="en-CA"/>
              <a:pPr/>
              <a:t>‹#›</a:t>
            </a:fld>
            <a:endParaRPr lang="en-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p>
        </p:txBody>
      </p:sp>
      <p:sp>
        <p:nvSpPr>
          <p:cNvPr id="8" name="Footer Placeholder 7"/>
          <p:cNvSpPr>
            <a:spLocks noGrp="1"/>
          </p:cNvSpPr>
          <p:nvPr>
            <p:ph type="ftr" sz="quarter" idx="11"/>
          </p:nvPr>
        </p:nvSpPr>
        <p:spPr/>
        <p:txBody>
          <a:bodyPr/>
          <a:lstStyle>
            <a:lvl1pPr>
              <a:defRPr/>
            </a:lvl1pPr>
          </a:lstStyle>
          <a:p>
            <a:endParaRPr lang="en-CA"/>
          </a:p>
        </p:txBody>
      </p:sp>
      <p:sp>
        <p:nvSpPr>
          <p:cNvPr id="9" name="Slide Number Placeholder 8"/>
          <p:cNvSpPr>
            <a:spLocks noGrp="1"/>
          </p:cNvSpPr>
          <p:nvPr>
            <p:ph type="sldNum" sz="quarter" idx="12"/>
          </p:nvPr>
        </p:nvSpPr>
        <p:spPr/>
        <p:txBody>
          <a:bodyPr/>
          <a:lstStyle>
            <a:lvl1pPr>
              <a:defRPr/>
            </a:lvl1pPr>
          </a:lstStyle>
          <a:p>
            <a:fld id="{9D6C799C-1E85-46D7-947C-391D03E9238A}" type="slidenum">
              <a:rPr lang="en-CA"/>
              <a:pPr/>
              <a:t>‹#›</a:t>
            </a:fld>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p>
        </p:txBody>
      </p:sp>
      <p:sp>
        <p:nvSpPr>
          <p:cNvPr id="4" name="Footer Placeholder 3"/>
          <p:cNvSpPr>
            <a:spLocks noGrp="1"/>
          </p:cNvSpPr>
          <p:nvPr>
            <p:ph type="ftr" sz="quarter" idx="11"/>
          </p:nvPr>
        </p:nvSpPr>
        <p:spPr/>
        <p:txBody>
          <a:bodyPr/>
          <a:lstStyle>
            <a:lvl1pPr>
              <a:defRPr/>
            </a:lvl1pPr>
          </a:lstStyle>
          <a:p>
            <a:endParaRPr lang="en-CA"/>
          </a:p>
        </p:txBody>
      </p:sp>
      <p:sp>
        <p:nvSpPr>
          <p:cNvPr id="5" name="Slide Number Placeholder 4"/>
          <p:cNvSpPr>
            <a:spLocks noGrp="1"/>
          </p:cNvSpPr>
          <p:nvPr>
            <p:ph type="sldNum" sz="quarter" idx="12"/>
          </p:nvPr>
        </p:nvSpPr>
        <p:spPr/>
        <p:txBody>
          <a:bodyPr/>
          <a:lstStyle>
            <a:lvl1pPr>
              <a:defRPr/>
            </a:lvl1pPr>
          </a:lstStyle>
          <a:p>
            <a:fld id="{56CD278B-CD2C-4764-838B-23F15C694970}" type="slidenum">
              <a:rPr lang="en-CA"/>
              <a:pPr/>
              <a:t>‹#›</a:t>
            </a:fld>
            <a:endParaRPr lang="en-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p>
        </p:txBody>
      </p:sp>
      <p:sp>
        <p:nvSpPr>
          <p:cNvPr id="3" name="Footer Placeholder 2"/>
          <p:cNvSpPr>
            <a:spLocks noGrp="1"/>
          </p:cNvSpPr>
          <p:nvPr>
            <p:ph type="ftr" sz="quarter" idx="11"/>
          </p:nvPr>
        </p:nvSpPr>
        <p:spPr/>
        <p:txBody>
          <a:bodyPr/>
          <a:lstStyle>
            <a:lvl1pPr>
              <a:defRPr/>
            </a:lvl1pPr>
          </a:lstStyle>
          <a:p>
            <a:endParaRPr lang="en-CA"/>
          </a:p>
        </p:txBody>
      </p:sp>
      <p:sp>
        <p:nvSpPr>
          <p:cNvPr id="4" name="Slide Number Placeholder 3"/>
          <p:cNvSpPr>
            <a:spLocks noGrp="1"/>
          </p:cNvSpPr>
          <p:nvPr>
            <p:ph type="sldNum" sz="quarter" idx="12"/>
          </p:nvPr>
        </p:nvSpPr>
        <p:spPr/>
        <p:txBody>
          <a:bodyPr/>
          <a:lstStyle>
            <a:lvl1pPr>
              <a:defRPr/>
            </a:lvl1pPr>
          </a:lstStyle>
          <a:p>
            <a:fld id="{7E328C97-EDB8-40D1-95CA-199D485FF1FD}" type="slidenum">
              <a:rPr lang="en-CA"/>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5870C38B-67EF-43C5-A062-65355139A03C}" type="slidenum">
              <a:rPr lang="en-CA"/>
              <a:pPr/>
              <a:t>‹#›</a:t>
            </a:fld>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964FC565-1B63-471C-83EA-FDB62F760E9E}" type="slidenum">
              <a:rPr lang="en-CA"/>
              <a:pPr/>
              <a:t>‹#›</a:t>
            </a:fld>
            <a:endParaRPr lang="en-C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67C01186-748F-4693-9730-A99F16231EC6}" type="slidenum">
              <a:rPr lang="en-CA"/>
              <a:pPr/>
              <a:t>‹#›</a:t>
            </a:fld>
            <a:endParaRPr lang="en-C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90B71397-C3D9-4E80-BA3B-33055432CDE1}" type="slidenum">
              <a:rPr lang="en-CA"/>
              <a:pPr/>
              <a:t>‹#›</a:t>
            </a:fld>
            <a:endParaRPr lang="en-C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95E669F4-609E-4E84-BE92-0A0D0B133440}" type="slidenum">
              <a:rPr lang="en-CA"/>
              <a:pPr/>
              <a:t>‹#›</a:t>
            </a:fld>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CA"/>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CA"/>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7629203-E6A9-4384-8245-A841AC92EEF5}" type="slidenum">
              <a:rPr lang="en-CA"/>
              <a:pPr/>
              <a:t>‹#›</a:t>
            </a:fld>
            <a:endParaRPr lang="en-C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CA"/>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CA"/>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058FD86-F9A0-41F6-B2A2-AD3E4ACEFF6A}" type="slidenum">
              <a:rPr lang="en-CA"/>
              <a:pPr/>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CA"/>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CA"/>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F249CC4-F631-4AD6-8D74-23022F01B850}" type="slidenum">
              <a:rPr lang="en-CA"/>
              <a:pPr/>
              <a:t>‹#›</a:t>
            </a:fld>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CA"/>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CA"/>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68D3511-BBF5-4AB7-B052-78A5945A1A59}" type="slidenum">
              <a:rPr lang="en-CA"/>
              <a:pPr/>
              <a:t>‹#›</a:t>
            </a:fld>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CA"/>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CA"/>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BFD48CB-4276-426C-870A-6F316E237A2D}" type="slidenum">
              <a:rPr lang="en-CA"/>
              <a:pPr/>
              <a:t>‹#›</a:t>
            </a:fld>
            <a:endParaRPr lang="en-C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1842" name="Group 2"/>
          <p:cNvGrpSpPr>
            <a:grpSpLocks/>
          </p:cNvGrpSpPr>
          <p:nvPr/>
        </p:nvGrpSpPr>
        <p:grpSpPr bwMode="auto">
          <a:xfrm>
            <a:off x="0" y="0"/>
            <a:ext cx="9144000" cy="6934200"/>
            <a:chOff x="0" y="0"/>
            <a:chExt cx="5760" cy="4368"/>
          </a:xfrm>
        </p:grpSpPr>
        <p:sp>
          <p:nvSpPr>
            <p:cNvPr id="29184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CA"/>
            </a:p>
          </p:txBody>
        </p:sp>
        <p:sp>
          <p:nvSpPr>
            <p:cNvPr id="291844"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1845"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CA"/>
            </a:p>
          </p:txBody>
        </p:sp>
        <p:sp>
          <p:nvSpPr>
            <p:cNvPr id="291846"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CA"/>
            </a:p>
          </p:txBody>
        </p:sp>
        <p:sp>
          <p:nvSpPr>
            <p:cNvPr id="291847"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CA"/>
            </a:p>
          </p:txBody>
        </p:sp>
        <p:sp>
          <p:nvSpPr>
            <p:cNvPr id="291848"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1849"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1850"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1851"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CA"/>
            </a:p>
          </p:txBody>
        </p:sp>
        <p:sp>
          <p:nvSpPr>
            <p:cNvPr id="291852"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CA"/>
            </a:p>
          </p:txBody>
        </p:sp>
        <p:sp>
          <p:nvSpPr>
            <p:cNvPr id="291853"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CA"/>
            </a:p>
          </p:txBody>
        </p:sp>
        <p:sp>
          <p:nvSpPr>
            <p:cNvPr id="29185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CA"/>
            </a:p>
          </p:txBody>
        </p:sp>
        <p:sp>
          <p:nvSpPr>
            <p:cNvPr id="29185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CA"/>
            </a:p>
          </p:txBody>
        </p:sp>
        <p:sp>
          <p:nvSpPr>
            <p:cNvPr id="29185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CA"/>
            </a:p>
          </p:txBody>
        </p:sp>
        <p:sp>
          <p:nvSpPr>
            <p:cNvPr id="291857"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CA"/>
            </a:p>
          </p:txBody>
        </p:sp>
        <p:sp>
          <p:nvSpPr>
            <p:cNvPr id="291858"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185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CA"/>
            </a:p>
          </p:txBody>
        </p:sp>
        <p:sp>
          <p:nvSpPr>
            <p:cNvPr id="291860"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grpSp>
      <p:sp>
        <p:nvSpPr>
          <p:cNvPr id="291861" name="Rectangle 21"/>
          <p:cNvSpPr>
            <a:spLocks noGrp="1" noChangeArrowheads="1"/>
          </p:cNvSpPr>
          <p:nvPr>
            <p:ph type="ctrTitle" sz="quarter"/>
          </p:nvPr>
        </p:nvSpPr>
        <p:spPr>
          <a:xfrm>
            <a:off x="685800" y="1828800"/>
            <a:ext cx="7772400" cy="1736725"/>
          </a:xfrm>
        </p:spPr>
        <p:txBody>
          <a:bodyPr/>
          <a:lstStyle>
            <a:lvl1pPr>
              <a:defRPr sz="5400"/>
            </a:lvl1pPr>
          </a:lstStyle>
          <a:p>
            <a:r>
              <a:rPr lang="en-CA"/>
              <a:t>Click to edit Master title style</a:t>
            </a:r>
          </a:p>
        </p:txBody>
      </p:sp>
      <p:sp>
        <p:nvSpPr>
          <p:cNvPr id="291862"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CA"/>
              <a:t>Click to edit Master subtitle style</a:t>
            </a:r>
          </a:p>
        </p:txBody>
      </p:sp>
      <p:sp>
        <p:nvSpPr>
          <p:cNvPr id="291863" name="Rectangle 23"/>
          <p:cNvSpPr>
            <a:spLocks noGrp="1" noChangeArrowheads="1"/>
          </p:cNvSpPr>
          <p:nvPr>
            <p:ph type="dt" sz="quarter" idx="2"/>
          </p:nvPr>
        </p:nvSpPr>
        <p:spPr/>
        <p:txBody>
          <a:bodyPr/>
          <a:lstStyle>
            <a:lvl1pPr>
              <a:defRPr/>
            </a:lvl1pPr>
          </a:lstStyle>
          <a:p>
            <a:endParaRPr lang="en-CA"/>
          </a:p>
        </p:txBody>
      </p:sp>
      <p:sp>
        <p:nvSpPr>
          <p:cNvPr id="291864" name="Rectangle 24"/>
          <p:cNvSpPr>
            <a:spLocks noGrp="1" noChangeArrowheads="1"/>
          </p:cNvSpPr>
          <p:nvPr>
            <p:ph type="ftr" sz="quarter" idx="3"/>
          </p:nvPr>
        </p:nvSpPr>
        <p:spPr/>
        <p:txBody>
          <a:bodyPr/>
          <a:lstStyle>
            <a:lvl1pPr>
              <a:defRPr/>
            </a:lvl1pPr>
          </a:lstStyle>
          <a:p>
            <a:endParaRPr lang="en-CA"/>
          </a:p>
        </p:txBody>
      </p:sp>
      <p:sp>
        <p:nvSpPr>
          <p:cNvPr id="291865" name="Rectangle 25"/>
          <p:cNvSpPr>
            <a:spLocks noGrp="1" noChangeArrowheads="1"/>
          </p:cNvSpPr>
          <p:nvPr>
            <p:ph type="sldNum" sz="quarter" idx="4"/>
          </p:nvPr>
        </p:nvSpPr>
        <p:spPr/>
        <p:txBody>
          <a:bodyPr/>
          <a:lstStyle>
            <a:lvl1pPr>
              <a:defRPr/>
            </a:lvl1pPr>
          </a:lstStyle>
          <a:p>
            <a:fld id="{F3931D1A-B10F-4FDD-93C4-7B380D7BD09B}" type="slidenum">
              <a:rPr lang="en-CA"/>
              <a:pPr/>
              <a:t>‹#›</a:t>
            </a:fld>
            <a:endParaRPr lang="en-CA"/>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24EF7EA3-0917-45D5-A70F-E232B61C96B2}" type="slidenum">
              <a:rPr lang="en-CA"/>
              <a:pPr/>
              <a:t>‹#›</a:t>
            </a:fld>
            <a:endParaRPr lang="en-C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796B3B6B-CC6E-48DA-A666-DED8C968F512}" type="slidenum">
              <a:rPr lang="en-CA"/>
              <a:pPr/>
              <a:t>‹#›</a:t>
            </a:fld>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9CD6B266-CE2F-43DB-9356-188D3931F517}" type="slidenum">
              <a:rPr lang="en-CA"/>
              <a:pPr/>
              <a:t>‹#›</a:t>
            </a:fld>
            <a:endParaRPr lang="en-C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E1BDFE99-92A0-478B-9AFB-17538F573000}" type="slidenum">
              <a:rPr lang="en-CA"/>
              <a:pPr/>
              <a:t>‹#›</a:t>
            </a:fld>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p>
        </p:txBody>
      </p:sp>
      <p:sp>
        <p:nvSpPr>
          <p:cNvPr id="8" name="Footer Placeholder 7"/>
          <p:cNvSpPr>
            <a:spLocks noGrp="1"/>
          </p:cNvSpPr>
          <p:nvPr>
            <p:ph type="ftr" sz="quarter" idx="11"/>
          </p:nvPr>
        </p:nvSpPr>
        <p:spPr/>
        <p:txBody>
          <a:bodyPr/>
          <a:lstStyle>
            <a:lvl1pPr>
              <a:defRPr/>
            </a:lvl1pPr>
          </a:lstStyle>
          <a:p>
            <a:endParaRPr lang="en-CA"/>
          </a:p>
        </p:txBody>
      </p:sp>
      <p:sp>
        <p:nvSpPr>
          <p:cNvPr id="9" name="Slide Number Placeholder 8"/>
          <p:cNvSpPr>
            <a:spLocks noGrp="1"/>
          </p:cNvSpPr>
          <p:nvPr>
            <p:ph type="sldNum" sz="quarter" idx="12"/>
          </p:nvPr>
        </p:nvSpPr>
        <p:spPr/>
        <p:txBody>
          <a:bodyPr/>
          <a:lstStyle>
            <a:lvl1pPr>
              <a:defRPr/>
            </a:lvl1pPr>
          </a:lstStyle>
          <a:p>
            <a:fld id="{AE677C2D-A6EC-42AB-967F-547BDEB2F3D8}" type="slidenum">
              <a:rPr lang="en-CA"/>
              <a:pPr/>
              <a:t>‹#›</a:t>
            </a:fld>
            <a:endParaRPr lang="en-C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p>
        </p:txBody>
      </p:sp>
      <p:sp>
        <p:nvSpPr>
          <p:cNvPr id="4" name="Footer Placeholder 3"/>
          <p:cNvSpPr>
            <a:spLocks noGrp="1"/>
          </p:cNvSpPr>
          <p:nvPr>
            <p:ph type="ftr" sz="quarter" idx="11"/>
          </p:nvPr>
        </p:nvSpPr>
        <p:spPr/>
        <p:txBody>
          <a:bodyPr/>
          <a:lstStyle>
            <a:lvl1pPr>
              <a:defRPr/>
            </a:lvl1pPr>
          </a:lstStyle>
          <a:p>
            <a:endParaRPr lang="en-CA"/>
          </a:p>
        </p:txBody>
      </p:sp>
      <p:sp>
        <p:nvSpPr>
          <p:cNvPr id="5" name="Slide Number Placeholder 4"/>
          <p:cNvSpPr>
            <a:spLocks noGrp="1"/>
          </p:cNvSpPr>
          <p:nvPr>
            <p:ph type="sldNum" sz="quarter" idx="12"/>
          </p:nvPr>
        </p:nvSpPr>
        <p:spPr/>
        <p:txBody>
          <a:bodyPr/>
          <a:lstStyle>
            <a:lvl1pPr>
              <a:defRPr/>
            </a:lvl1pPr>
          </a:lstStyle>
          <a:p>
            <a:fld id="{4DD8C194-48DA-4351-AC21-EB0F201039A8}" type="slidenum">
              <a:rPr lang="en-CA"/>
              <a:pPr/>
              <a:t>‹#›</a:t>
            </a:fld>
            <a:endParaRPr lang="en-C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p>
        </p:txBody>
      </p:sp>
      <p:sp>
        <p:nvSpPr>
          <p:cNvPr id="3" name="Footer Placeholder 2"/>
          <p:cNvSpPr>
            <a:spLocks noGrp="1"/>
          </p:cNvSpPr>
          <p:nvPr>
            <p:ph type="ftr" sz="quarter" idx="11"/>
          </p:nvPr>
        </p:nvSpPr>
        <p:spPr/>
        <p:txBody>
          <a:bodyPr/>
          <a:lstStyle>
            <a:lvl1pPr>
              <a:defRPr/>
            </a:lvl1pPr>
          </a:lstStyle>
          <a:p>
            <a:endParaRPr lang="en-CA"/>
          </a:p>
        </p:txBody>
      </p:sp>
      <p:sp>
        <p:nvSpPr>
          <p:cNvPr id="4" name="Slide Number Placeholder 3"/>
          <p:cNvSpPr>
            <a:spLocks noGrp="1"/>
          </p:cNvSpPr>
          <p:nvPr>
            <p:ph type="sldNum" sz="quarter" idx="12"/>
          </p:nvPr>
        </p:nvSpPr>
        <p:spPr/>
        <p:txBody>
          <a:bodyPr/>
          <a:lstStyle>
            <a:lvl1pPr>
              <a:defRPr/>
            </a:lvl1pPr>
          </a:lstStyle>
          <a:p>
            <a:fld id="{594C1FB8-5F54-4ABF-8C13-D24E967DC072}" type="slidenum">
              <a:rPr lang="en-CA"/>
              <a:pPr/>
              <a:t>‹#›</a:t>
            </a:fld>
            <a:endParaRPr lang="en-C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E472B7E6-9F94-4732-862F-E3109F6E7BE0}" type="slidenum">
              <a:rPr lang="en-CA"/>
              <a:pPr/>
              <a:t>‹#›</a:t>
            </a:fld>
            <a:endParaRPr lang="en-C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935F68FA-C1D8-45EA-8526-F53F9A835E52}" type="slidenum">
              <a:rPr lang="en-CA"/>
              <a:pPr/>
              <a:t>‹#›</a:t>
            </a:fld>
            <a:endParaRPr lang="en-CA"/>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5C397291-EE2A-45DC-93EE-A18543B3C42F}" type="slidenum">
              <a:rPr lang="en-CA"/>
              <a:pPr/>
              <a:t>‹#›</a:t>
            </a:fld>
            <a:endParaRPr lang="en-C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1D29CA5-F250-49D3-A3B3-2FA8CE6F5BA7}" type="slidenum">
              <a:rPr lang="en-CA"/>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DFE5F9A5-40E0-4AC9-9ABD-99B210D0D40D}" type="slidenum">
              <a:rPr lang="en-CA"/>
              <a:pPr/>
              <a:t>‹#›</a:t>
            </a:fld>
            <a:endParaRPr lang="en-C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32FB4E6-F478-4D18-97CC-7496F39AE7B1}" type="slidenum">
              <a:rPr lang="en-CA"/>
              <a:pPr/>
              <a:t>‹#›</a:t>
            </a:fld>
            <a:endParaRPr lang="en-CA"/>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6B52ADFF-EB68-4708-AB23-3B7677A66645}" type="slidenum">
              <a:rPr lang="en-CA"/>
              <a:pPr/>
              <a:t>‹#›</a:t>
            </a:fld>
            <a:endParaRPr lang="en-CA"/>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F37A5A01-CB11-4BA2-B106-ED9017C5A8E8}" type="slidenum">
              <a:rPr lang="en-CA"/>
              <a:pPr/>
              <a:t>‹#›</a:t>
            </a:fld>
            <a:endParaRPr lang="en-CA"/>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BB969D32-B0FC-46E4-86AC-029D3D45B825}" type="slidenum">
              <a:rPr lang="en-CA"/>
              <a:pPr/>
              <a:t>‹#›</a:t>
            </a:fld>
            <a:endParaRPr lang="en-CA"/>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p>
        </p:txBody>
      </p:sp>
      <p:sp>
        <p:nvSpPr>
          <p:cNvPr id="8" name="Footer Placeholder 7"/>
          <p:cNvSpPr>
            <a:spLocks noGrp="1"/>
          </p:cNvSpPr>
          <p:nvPr>
            <p:ph type="ftr" sz="quarter" idx="11"/>
          </p:nvPr>
        </p:nvSpPr>
        <p:spPr/>
        <p:txBody>
          <a:bodyPr/>
          <a:lstStyle>
            <a:lvl1pPr>
              <a:defRPr/>
            </a:lvl1pPr>
          </a:lstStyle>
          <a:p>
            <a:endParaRPr lang="en-CA"/>
          </a:p>
        </p:txBody>
      </p:sp>
      <p:sp>
        <p:nvSpPr>
          <p:cNvPr id="9" name="Slide Number Placeholder 8"/>
          <p:cNvSpPr>
            <a:spLocks noGrp="1"/>
          </p:cNvSpPr>
          <p:nvPr>
            <p:ph type="sldNum" sz="quarter" idx="12"/>
          </p:nvPr>
        </p:nvSpPr>
        <p:spPr/>
        <p:txBody>
          <a:bodyPr/>
          <a:lstStyle>
            <a:lvl1pPr>
              <a:defRPr/>
            </a:lvl1pPr>
          </a:lstStyle>
          <a:p>
            <a:fld id="{910D1F1E-6E39-4CC3-B596-EABFFA1E416D}" type="slidenum">
              <a:rPr lang="en-CA"/>
              <a:pPr/>
              <a:t>‹#›</a:t>
            </a:fld>
            <a:endParaRPr lang="en-CA"/>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p>
        </p:txBody>
      </p:sp>
      <p:sp>
        <p:nvSpPr>
          <p:cNvPr id="4" name="Footer Placeholder 3"/>
          <p:cNvSpPr>
            <a:spLocks noGrp="1"/>
          </p:cNvSpPr>
          <p:nvPr>
            <p:ph type="ftr" sz="quarter" idx="11"/>
          </p:nvPr>
        </p:nvSpPr>
        <p:spPr/>
        <p:txBody>
          <a:bodyPr/>
          <a:lstStyle>
            <a:lvl1pPr>
              <a:defRPr/>
            </a:lvl1pPr>
          </a:lstStyle>
          <a:p>
            <a:endParaRPr lang="en-CA"/>
          </a:p>
        </p:txBody>
      </p:sp>
      <p:sp>
        <p:nvSpPr>
          <p:cNvPr id="5" name="Slide Number Placeholder 4"/>
          <p:cNvSpPr>
            <a:spLocks noGrp="1"/>
          </p:cNvSpPr>
          <p:nvPr>
            <p:ph type="sldNum" sz="quarter" idx="12"/>
          </p:nvPr>
        </p:nvSpPr>
        <p:spPr/>
        <p:txBody>
          <a:bodyPr/>
          <a:lstStyle>
            <a:lvl1pPr>
              <a:defRPr/>
            </a:lvl1pPr>
          </a:lstStyle>
          <a:p>
            <a:fld id="{C93A5BCE-EAE6-43B6-8F46-D083AC151798}" type="slidenum">
              <a:rPr lang="en-CA"/>
              <a:pPr/>
              <a:t>‹#›</a:t>
            </a:fld>
            <a:endParaRPr lang="en-CA"/>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p>
        </p:txBody>
      </p:sp>
      <p:sp>
        <p:nvSpPr>
          <p:cNvPr id="3" name="Footer Placeholder 2"/>
          <p:cNvSpPr>
            <a:spLocks noGrp="1"/>
          </p:cNvSpPr>
          <p:nvPr>
            <p:ph type="ftr" sz="quarter" idx="11"/>
          </p:nvPr>
        </p:nvSpPr>
        <p:spPr/>
        <p:txBody>
          <a:bodyPr/>
          <a:lstStyle>
            <a:lvl1pPr>
              <a:defRPr/>
            </a:lvl1pPr>
          </a:lstStyle>
          <a:p>
            <a:endParaRPr lang="en-CA"/>
          </a:p>
        </p:txBody>
      </p:sp>
      <p:sp>
        <p:nvSpPr>
          <p:cNvPr id="4" name="Slide Number Placeholder 3"/>
          <p:cNvSpPr>
            <a:spLocks noGrp="1"/>
          </p:cNvSpPr>
          <p:nvPr>
            <p:ph type="sldNum" sz="quarter" idx="12"/>
          </p:nvPr>
        </p:nvSpPr>
        <p:spPr/>
        <p:txBody>
          <a:bodyPr/>
          <a:lstStyle>
            <a:lvl1pPr>
              <a:defRPr/>
            </a:lvl1pPr>
          </a:lstStyle>
          <a:p>
            <a:fld id="{5EE644FF-5AB9-48F0-AE38-6EFB9C7DE171}" type="slidenum">
              <a:rPr lang="en-CA"/>
              <a:pPr/>
              <a:t>‹#›</a:t>
            </a:fld>
            <a:endParaRPr lang="en-CA"/>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4A4EA17E-8CF3-4C88-99FE-41C6F23F72CD}" type="slidenum">
              <a:rPr lang="en-CA"/>
              <a:pPr/>
              <a:t>‹#›</a:t>
            </a:fld>
            <a:endParaRPr lang="en-CA"/>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ADDF115C-BD70-4624-A863-FF4A5D53B610}" type="slidenum">
              <a:rPr lang="en-CA"/>
              <a:pPr/>
              <a:t>‹#›</a:t>
            </a:fld>
            <a:endParaRPr lang="en-CA"/>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44915AE9-51AE-4F48-B0AA-F455CC8FB83A}" type="slidenum">
              <a:rPr lang="en-CA"/>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CA"/>
          </a:p>
        </p:txBody>
      </p:sp>
      <p:sp>
        <p:nvSpPr>
          <p:cNvPr id="8" name="Footer Placeholder 7"/>
          <p:cNvSpPr>
            <a:spLocks noGrp="1"/>
          </p:cNvSpPr>
          <p:nvPr>
            <p:ph type="ftr" sz="quarter" idx="11"/>
          </p:nvPr>
        </p:nvSpPr>
        <p:spPr/>
        <p:txBody>
          <a:bodyPr/>
          <a:lstStyle>
            <a:lvl1pPr>
              <a:defRPr/>
            </a:lvl1pPr>
          </a:lstStyle>
          <a:p>
            <a:endParaRPr lang="en-CA"/>
          </a:p>
        </p:txBody>
      </p:sp>
      <p:sp>
        <p:nvSpPr>
          <p:cNvPr id="9" name="Slide Number Placeholder 8"/>
          <p:cNvSpPr>
            <a:spLocks noGrp="1"/>
          </p:cNvSpPr>
          <p:nvPr>
            <p:ph type="sldNum" sz="quarter" idx="12"/>
          </p:nvPr>
        </p:nvSpPr>
        <p:spPr/>
        <p:txBody>
          <a:bodyPr/>
          <a:lstStyle>
            <a:lvl1pPr>
              <a:defRPr/>
            </a:lvl1pPr>
          </a:lstStyle>
          <a:p>
            <a:fld id="{790C948A-10DB-43CC-A160-516AE1346ABE}" type="slidenum">
              <a:rPr lang="en-CA"/>
              <a:pPr/>
              <a:t>‹#›</a:t>
            </a:fld>
            <a:endParaRPr lang="en-C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9256F337-3D36-4E1C-BE7B-6B70E1F619BE}" type="slidenum">
              <a:rPr lang="en-CA"/>
              <a:pPr/>
              <a:t>‹#›</a:t>
            </a:fld>
            <a:endParaRPr lang="en-CA"/>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CA"/>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CA"/>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E2AC39D-435B-44A9-BC95-5A042D91CF84}" type="slidenum">
              <a:rPr lang="en-CA"/>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p>
        </p:txBody>
      </p:sp>
      <p:sp>
        <p:nvSpPr>
          <p:cNvPr id="4" name="Footer Placeholder 3"/>
          <p:cNvSpPr>
            <a:spLocks noGrp="1"/>
          </p:cNvSpPr>
          <p:nvPr>
            <p:ph type="ftr" sz="quarter" idx="11"/>
          </p:nvPr>
        </p:nvSpPr>
        <p:spPr/>
        <p:txBody>
          <a:bodyPr/>
          <a:lstStyle>
            <a:lvl1pPr>
              <a:defRPr/>
            </a:lvl1pPr>
          </a:lstStyle>
          <a:p>
            <a:endParaRPr lang="en-CA"/>
          </a:p>
        </p:txBody>
      </p:sp>
      <p:sp>
        <p:nvSpPr>
          <p:cNvPr id="5" name="Slide Number Placeholder 4"/>
          <p:cNvSpPr>
            <a:spLocks noGrp="1"/>
          </p:cNvSpPr>
          <p:nvPr>
            <p:ph type="sldNum" sz="quarter" idx="12"/>
          </p:nvPr>
        </p:nvSpPr>
        <p:spPr/>
        <p:txBody>
          <a:bodyPr/>
          <a:lstStyle>
            <a:lvl1pPr>
              <a:defRPr/>
            </a:lvl1pPr>
          </a:lstStyle>
          <a:p>
            <a:fld id="{7171BA43-3A2D-443A-96EA-36B036BCB7E8}" type="slidenum">
              <a:rPr lang="en-CA"/>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p>
        </p:txBody>
      </p:sp>
      <p:sp>
        <p:nvSpPr>
          <p:cNvPr id="3" name="Footer Placeholder 2"/>
          <p:cNvSpPr>
            <a:spLocks noGrp="1"/>
          </p:cNvSpPr>
          <p:nvPr>
            <p:ph type="ftr" sz="quarter" idx="11"/>
          </p:nvPr>
        </p:nvSpPr>
        <p:spPr/>
        <p:txBody>
          <a:bodyPr/>
          <a:lstStyle>
            <a:lvl1pPr>
              <a:defRPr/>
            </a:lvl1pPr>
          </a:lstStyle>
          <a:p>
            <a:endParaRPr lang="en-CA"/>
          </a:p>
        </p:txBody>
      </p:sp>
      <p:sp>
        <p:nvSpPr>
          <p:cNvPr id="4" name="Slide Number Placeholder 3"/>
          <p:cNvSpPr>
            <a:spLocks noGrp="1"/>
          </p:cNvSpPr>
          <p:nvPr>
            <p:ph type="sldNum" sz="quarter" idx="12"/>
          </p:nvPr>
        </p:nvSpPr>
        <p:spPr/>
        <p:txBody>
          <a:bodyPr/>
          <a:lstStyle>
            <a:lvl1pPr>
              <a:defRPr/>
            </a:lvl1pPr>
          </a:lstStyle>
          <a:p>
            <a:fld id="{0DB2EB6C-6251-4771-A30A-7E329914D8B4}" type="slidenum">
              <a:rPr lang="en-CA"/>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6017A5DD-7AC1-4DC9-95EE-492DFA0D849D}" type="slidenum">
              <a:rPr lang="en-CA"/>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CA"/>
          </a:p>
        </p:txBody>
      </p:sp>
      <p:sp>
        <p:nvSpPr>
          <p:cNvPr id="6" name="Footer Placeholder 5"/>
          <p:cNvSpPr>
            <a:spLocks noGrp="1"/>
          </p:cNvSpPr>
          <p:nvPr>
            <p:ph type="ftr" sz="quarter" idx="11"/>
          </p:nvPr>
        </p:nvSpPr>
        <p:spPr/>
        <p:txBody>
          <a:bodyPr/>
          <a:lstStyle>
            <a:lvl1pPr>
              <a:defRPr/>
            </a:lvl1pPr>
          </a:lstStyle>
          <a:p>
            <a:endParaRPr lang="en-CA"/>
          </a:p>
        </p:txBody>
      </p:sp>
      <p:sp>
        <p:nvSpPr>
          <p:cNvPr id="7" name="Slide Number Placeholder 6"/>
          <p:cNvSpPr>
            <a:spLocks noGrp="1"/>
          </p:cNvSpPr>
          <p:nvPr>
            <p:ph type="sldNum" sz="quarter" idx="12"/>
          </p:nvPr>
        </p:nvSpPr>
        <p:spPr/>
        <p:txBody>
          <a:bodyPr/>
          <a:lstStyle>
            <a:lvl1pPr>
              <a:defRPr/>
            </a:lvl1pPr>
          </a:lstStyle>
          <a:p>
            <a:fld id="{95BBA32D-5C1F-42E9-8129-083D82010554}" type="slidenum">
              <a:rPr lang="en-CA"/>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26829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268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effectLst>
                  <a:outerShdw blurRad="38100" dist="38100" dir="2700000" algn="tl">
                    <a:srgbClr val="000000"/>
                  </a:outerShdw>
                </a:effectLst>
              </a:defRPr>
            </a:lvl1pPr>
          </a:lstStyle>
          <a:p>
            <a:endParaRPr lang="en-CA"/>
          </a:p>
        </p:txBody>
      </p:sp>
      <p:sp>
        <p:nvSpPr>
          <p:cNvPr id="268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defRPr>
            </a:lvl1pPr>
          </a:lstStyle>
          <a:p>
            <a:endParaRPr lang="en-CA"/>
          </a:p>
        </p:txBody>
      </p:sp>
      <p:sp>
        <p:nvSpPr>
          <p:cNvPr id="268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CF70726F-C246-4BDC-A0D0-9090D2794354}" type="slidenum">
              <a:rPr lang="en-CA"/>
              <a:pPr/>
              <a:t>‹#›</a:t>
            </a:fld>
            <a:endParaRPr lang="en-CA"/>
          </a:p>
        </p:txBody>
      </p:sp>
    </p:spTree>
  </p:cSld>
  <p:clrMap bg1="dk2" tx1="lt1" bg2="dk1" tx2="lt2" accent1="accent1" accent2="accent2" accent3="accent3" accent4="accent4" accent5="accent5" accent6="accent6" hlink="hlink" folHlink="folHlink"/>
  <p:sldLayoutIdLst>
    <p:sldLayoutId id="2147483706"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75"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272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272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en-CA"/>
          </a:p>
        </p:txBody>
      </p:sp>
      <p:sp>
        <p:nvSpPr>
          <p:cNvPr id="272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CA"/>
          </a:p>
        </p:txBody>
      </p:sp>
      <p:sp>
        <p:nvSpPr>
          <p:cNvPr id="272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786C5913-D265-4254-9B3B-18F5272B928A}"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73" r:id="rId12"/>
    <p:sldLayoutId id="2147483774" r:id="rId13"/>
    <p:sldLayoutId id="2147483776" r:id="rId14"/>
    <p:sldLayoutId id="2147483777" r:id="rId15"/>
    <p:sldLayoutId id="2147483778"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6934200"/>
            <a:chOff x="0" y="0"/>
            <a:chExt cx="5760" cy="4368"/>
          </a:xfrm>
        </p:grpSpPr>
        <p:sp>
          <p:nvSpPr>
            <p:cNvPr id="29081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CA"/>
            </a:p>
          </p:txBody>
        </p:sp>
        <p:sp>
          <p:nvSpPr>
            <p:cNvPr id="290820"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0821"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endParaRPr lang="en-CA"/>
            </a:p>
          </p:txBody>
        </p:sp>
        <p:sp>
          <p:nvSpPr>
            <p:cNvPr id="290822"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endParaRPr lang="en-CA"/>
            </a:p>
          </p:txBody>
        </p:sp>
        <p:sp>
          <p:nvSpPr>
            <p:cNvPr id="290823"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endParaRPr lang="en-CA"/>
            </a:p>
          </p:txBody>
        </p:sp>
        <p:sp>
          <p:nvSpPr>
            <p:cNvPr id="290824"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0825"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0826"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0827"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endParaRPr lang="en-CA"/>
            </a:p>
          </p:txBody>
        </p:sp>
        <p:sp>
          <p:nvSpPr>
            <p:cNvPr id="290828"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endParaRPr lang="en-CA"/>
            </a:p>
          </p:txBody>
        </p:sp>
        <p:sp>
          <p:nvSpPr>
            <p:cNvPr id="290829"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endParaRPr lang="en-CA"/>
            </a:p>
          </p:txBody>
        </p:sp>
        <p:sp>
          <p:nvSpPr>
            <p:cNvPr id="29083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CA"/>
            </a:p>
          </p:txBody>
        </p:sp>
        <p:sp>
          <p:nvSpPr>
            <p:cNvPr id="29083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endParaRPr lang="en-CA"/>
            </a:p>
          </p:txBody>
        </p:sp>
        <p:sp>
          <p:nvSpPr>
            <p:cNvPr id="29083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endParaRPr lang="en-CA"/>
            </a:p>
          </p:txBody>
        </p:sp>
        <p:sp>
          <p:nvSpPr>
            <p:cNvPr id="290833"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endParaRPr lang="en-CA"/>
            </a:p>
          </p:txBody>
        </p:sp>
        <p:sp>
          <p:nvSpPr>
            <p:cNvPr id="290834"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sp>
          <p:nvSpPr>
            <p:cNvPr id="29083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endParaRPr lang="en-CA"/>
            </a:p>
          </p:txBody>
        </p:sp>
        <p:sp>
          <p:nvSpPr>
            <p:cNvPr id="290836"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endParaRPr lang="en-CA"/>
            </a:p>
          </p:txBody>
        </p:sp>
      </p:grpSp>
      <p:sp>
        <p:nvSpPr>
          <p:cNvPr id="290837"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29083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290839"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outerShdw blurRad="38100" dist="38100" dir="2700000" algn="tl">
                    <a:srgbClr val="000000"/>
                  </a:outerShdw>
                </a:effectLst>
                <a:latin typeface="+mn-lt"/>
              </a:defRPr>
            </a:lvl1pPr>
          </a:lstStyle>
          <a:p>
            <a:endParaRPr lang="en-CA"/>
          </a:p>
        </p:txBody>
      </p:sp>
      <p:sp>
        <p:nvSpPr>
          <p:cNvPr id="29084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outerShdw blurRad="38100" dist="38100" dir="2700000" algn="tl">
                    <a:srgbClr val="000000"/>
                  </a:outerShdw>
                </a:effectLst>
                <a:latin typeface="+mn-lt"/>
              </a:defRPr>
            </a:lvl1pPr>
          </a:lstStyle>
          <a:p>
            <a:endParaRPr lang="en-CA"/>
          </a:p>
        </p:txBody>
      </p:sp>
      <p:sp>
        <p:nvSpPr>
          <p:cNvPr id="290841"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outerShdw blurRad="38100" dist="38100" dir="2700000" algn="tl">
                    <a:srgbClr val="000000"/>
                  </a:outerShdw>
                </a:effectLst>
                <a:latin typeface="+mn-lt"/>
              </a:defRPr>
            </a:lvl1pPr>
          </a:lstStyle>
          <a:p>
            <a:fld id="{C1799CEF-50CF-4486-8016-D52BCEE793D4}" type="slidenum">
              <a:rPr lang="en-CA"/>
              <a:pPr/>
              <a:t>‹#›</a:t>
            </a:fld>
            <a:endParaRPr lang="en-CA"/>
          </a:p>
        </p:txBody>
      </p:sp>
    </p:spTree>
  </p:cSld>
  <p:clrMap bg1="dk2" tx1="lt1" bg2="dk1" tx2="lt2" accent1="accent1" accent2="accent2" accent3="accent3" accent4="accent4" accent5="accent5" accent6="accent6" hlink="hlink" folHlink="folHlink"/>
  <p:sldLayoutIdLst>
    <p:sldLayoutId id="2147483719"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3072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307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en-CA"/>
          </a:p>
        </p:txBody>
      </p:sp>
      <p:sp>
        <p:nvSpPr>
          <p:cNvPr id="307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CA"/>
          </a:p>
        </p:txBody>
      </p:sp>
      <p:sp>
        <p:nvSpPr>
          <p:cNvPr id="307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930BED7F-C0F6-4266-BC44-7A1DA93B80F3}"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8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7.xml"/><Relationship Id="rId1" Type="http://schemas.openxmlformats.org/officeDocument/2006/relationships/vmlDrawing" Target="../drawings/vmlDrawing7.vml"/><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0.xml"/><Relationship Id="rId1" Type="http://schemas.openxmlformats.org/officeDocument/2006/relationships/vmlDrawing" Target="../drawings/vmlDrawing8.v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8.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1.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33" name="Picture 29" descr="bubbles in water"/>
          <p:cNvPicPr>
            <a:picLocks noChangeAspect="1" noChangeArrowheads="1"/>
          </p:cNvPicPr>
          <p:nvPr>
            <p:ph sz="half" idx="2"/>
          </p:nvPr>
        </p:nvPicPr>
        <p:blipFill>
          <a:blip r:embed="rId3" cstate="print"/>
          <a:srcRect/>
          <a:stretch>
            <a:fillRect/>
          </a:stretch>
        </p:blipFill>
        <p:spPr>
          <a:xfrm>
            <a:off x="0" y="38100"/>
            <a:ext cx="9144000" cy="6858000"/>
          </a:xfrm>
          <a:noFill/>
          <a:ln/>
        </p:spPr>
      </p:pic>
      <p:graphicFrame>
        <p:nvGraphicFramePr>
          <p:cNvPr id="47125" name="Object 21"/>
          <p:cNvGraphicFramePr>
            <a:graphicFrameLocks noChangeAspect="1"/>
          </p:cNvGraphicFramePr>
          <p:nvPr>
            <p:ph sz="half" idx="1"/>
          </p:nvPr>
        </p:nvGraphicFramePr>
        <p:xfrm>
          <a:off x="2514600" y="304800"/>
          <a:ext cx="4098925" cy="5257800"/>
        </p:xfrm>
        <a:graphic>
          <a:graphicData uri="http://schemas.openxmlformats.org/presentationml/2006/ole">
            <p:oleObj spid="_x0000_s47125" name="Photo Editor Photo" r:id="rId4" imgW="9514286" imgH="12200000" progId="MSPhotoEd.3">
              <p:embed/>
            </p:oleObj>
          </a:graphicData>
        </a:graphic>
      </p:graphicFrame>
      <p:sp>
        <p:nvSpPr>
          <p:cNvPr id="47126" name="Text Box 22"/>
          <p:cNvSpPr txBox="1">
            <a:spLocks noChangeArrowheads="1"/>
          </p:cNvSpPr>
          <p:nvPr/>
        </p:nvSpPr>
        <p:spPr bwMode="auto">
          <a:xfrm>
            <a:off x="3657600" y="5859463"/>
            <a:ext cx="1447800" cy="366712"/>
          </a:xfrm>
          <a:prstGeom prst="rect">
            <a:avLst/>
          </a:prstGeom>
          <a:noFill/>
          <a:ln w="9525">
            <a:noFill/>
            <a:miter lim="800000"/>
            <a:headEnd/>
            <a:tailEnd/>
          </a:ln>
          <a:effectLst/>
        </p:spPr>
        <p:txBody>
          <a:bodyPr>
            <a:spAutoFit/>
          </a:bodyPr>
          <a:lstStyle/>
          <a:p>
            <a:pPr algn="l">
              <a:spcBef>
                <a:spcPct val="50000"/>
              </a:spcBef>
            </a:pPr>
            <a:endParaRPr lang="en-CA"/>
          </a:p>
        </p:txBody>
      </p:sp>
      <p:sp>
        <p:nvSpPr>
          <p:cNvPr id="47136" name="Text Box 32"/>
          <p:cNvSpPr txBox="1">
            <a:spLocks noChangeArrowheads="1"/>
          </p:cNvSpPr>
          <p:nvPr/>
        </p:nvSpPr>
        <p:spPr bwMode="auto">
          <a:xfrm rot="-620921">
            <a:off x="344488" y="1617663"/>
            <a:ext cx="1728787" cy="519112"/>
          </a:xfrm>
          <a:prstGeom prst="rect">
            <a:avLst/>
          </a:prstGeom>
          <a:noFill/>
          <a:ln w="9525">
            <a:noFill/>
            <a:miter lim="800000"/>
            <a:headEnd/>
            <a:tailEnd/>
          </a:ln>
          <a:effectLst/>
        </p:spPr>
        <p:txBody>
          <a:bodyPr>
            <a:spAutoFit/>
          </a:bodyPr>
          <a:lstStyle/>
          <a:p>
            <a:pPr>
              <a:spcBef>
                <a:spcPct val="50000"/>
              </a:spcBef>
            </a:pPr>
            <a:r>
              <a:rPr lang="en-CA" sz="2800">
                <a:solidFill>
                  <a:schemeClr val="bg1"/>
                </a:solidFill>
                <a:latin typeface="Comic Sans MS" pitchFamily="66" charset="0"/>
              </a:rPr>
              <a:t>Boozhoo!</a:t>
            </a:r>
          </a:p>
        </p:txBody>
      </p:sp>
      <p:sp>
        <p:nvSpPr>
          <p:cNvPr id="47137" name="Text Box 33"/>
          <p:cNvSpPr txBox="1">
            <a:spLocks noChangeArrowheads="1"/>
          </p:cNvSpPr>
          <p:nvPr/>
        </p:nvSpPr>
        <p:spPr bwMode="auto">
          <a:xfrm rot="1209105">
            <a:off x="736600" y="3271838"/>
            <a:ext cx="1295400" cy="519112"/>
          </a:xfrm>
          <a:prstGeom prst="rect">
            <a:avLst/>
          </a:prstGeom>
          <a:noFill/>
          <a:ln w="9525">
            <a:noFill/>
            <a:miter lim="800000"/>
            <a:headEnd/>
            <a:tailEnd/>
          </a:ln>
          <a:effectLst/>
        </p:spPr>
        <p:txBody>
          <a:bodyPr>
            <a:spAutoFit/>
          </a:bodyPr>
          <a:lstStyle/>
          <a:p>
            <a:pPr>
              <a:spcBef>
                <a:spcPct val="50000"/>
              </a:spcBef>
            </a:pPr>
            <a:r>
              <a:rPr lang="en-CA" sz="2800">
                <a:solidFill>
                  <a:schemeClr val="bg1"/>
                </a:solidFill>
                <a:latin typeface="Comic Sans MS" pitchFamily="66" charset="0"/>
              </a:rPr>
              <a:t>Tansii!</a:t>
            </a:r>
          </a:p>
        </p:txBody>
      </p:sp>
      <p:sp>
        <p:nvSpPr>
          <p:cNvPr id="47138" name="Text Box 34"/>
          <p:cNvSpPr txBox="1">
            <a:spLocks noChangeArrowheads="1"/>
          </p:cNvSpPr>
          <p:nvPr/>
        </p:nvSpPr>
        <p:spPr bwMode="auto">
          <a:xfrm rot="777455">
            <a:off x="6985000" y="1431925"/>
            <a:ext cx="1809750" cy="519113"/>
          </a:xfrm>
          <a:prstGeom prst="rect">
            <a:avLst/>
          </a:prstGeom>
          <a:noFill/>
          <a:ln w="9525">
            <a:noFill/>
            <a:miter lim="800000"/>
            <a:headEnd/>
            <a:tailEnd/>
          </a:ln>
          <a:effectLst/>
        </p:spPr>
        <p:txBody>
          <a:bodyPr>
            <a:spAutoFit/>
          </a:bodyPr>
          <a:lstStyle/>
          <a:p>
            <a:pPr>
              <a:spcBef>
                <a:spcPct val="50000"/>
              </a:spcBef>
            </a:pPr>
            <a:r>
              <a:rPr lang="en-CA" sz="2800">
                <a:solidFill>
                  <a:schemeClr val="bg1"/>
                </a:solidFill>
                <a:latin typeface="Comic Sans MS" pitchFamily="66" charset="0"/>
              </a:rPr>
              <a:t>She:kon!</a:t>
            </a:r>
          </a:p>
        </p:txBody>
      </p:sp>
      <p:sp>
        <p:nvSpPr>
          <p:cNvPr id="47139" name="Text Box 35"/>
          <p:cNvSpPr txBox="1">
            <a:spLocks noChangeArrowheads="1"/>
          </p:cNvSpPr>
          <p:nvPr/>
        </p:nvSpPr>
        <p:spPr bwMode="auto">
          <a:xfrm rot="-1021809">
            <a:off x="7104063" y="3178175"/>
            <a:ext cx="1765300" cy="519113"/>
          </a:xfrm>
          <a:prstGeom prst="rect">
            <a:avLst/>
          </a:prstGeom>
          <a:noFill/>
          <a:ln w="9525">
            <a:noFill/>
            <a:miter lim="800000"/>
            <a:headEnd/>
            <a:tailEnd/>
          </a:ln>
          <a:effectLst/>
        </p:spPr>
        <p:txBody>
          <a:bodyPr>
            <a:spAutoFit/>
          </a:bodyPr>
          <a:lstStyle/>
          <a:p>
            <a:pPr>
              <a:spcBef>
                <a:spcPct val="50000"/>
              </a:spcBef>
            </a:pPr>
            <a:r>
              <a:rPr lang="en-CA" sz="2800">
                <a:solidFill>
                  <a:schemeClr val="bg1"/>
                </a:solidFill>
                <a:latin typeface="Comic Sans MS" pitchFamily="66" charset="0"/>
              </a:rPr>
              <a:t>Kwe Kwe!</a:t>
            </a:r>
          </a:p>
        </p:txBody>
      </p:sp>
      <p:sp>
        <p:nvSpPr>
          <p:cNvPr id="47140" name="Text Box 36"/>
          <p:cNvSpPr txBox="1">
            <a:spLocks noChangeArrowheads="1"/>
          </p:cNvSpPr>
          <p:nvPr/>
        </p:nvSpPr>
        <p:spPr bwMode="auto">
          <a:xfrm rot="-1171304">
            <a:off x="690563" y="4722813"/>
            <a:ext cx="1327150" cy="579437"/>
          </a:xfrm>
          <a:prstGeom prst="rect">
            <a:avLst/>
          </a:prstGeom>
          <a:noFill/>
          <a:ln w="9525">
            <a:noFill/>
            <a:miter lim="800000"/>
            <a:headEnd/>
            <a:tailEnd/>
          </a:ln>
          <a:effectLst/>
        </p:spPr>
        <p:txBody>
          <a:bodyPr>
            <a:spAutoFit/>
          </a:bodyPr>
          <a:lstStyle/>
          <a:p>
            <a:pPr>
              <a:spcBef>
                <a:spcPct val="50000"/>
              </a:spcBef>
            </a:pPr>
            <a:r>
              <a:rPr lang="en-CA" sz="2800">
                <a:solidFill>
                  <a:schemeClr val="accent1"/>
                </a:solidFill>
                <a:latin typeface="Comic Sans MS" pitchFamily="66" charset="0"/>
              </a:rPr>
              <a:t>Aan</a:t>
            </a:r>
            <a:r>
              <a:rPr lang="en-CA" sz="3200">
                <a:solidFill>
                  <a:schemeClr val="accent1"/>
                </a:solidFill>
                <a:latin typeface="Comic Sans MS" pitchFamily="66" charset="0"/>
              </a:rPr>
              <a:t>ii</a:t>
            </a:r>
            <a:r>
              <a:rPr lang="en-CA" sz="2800">
                <a:solidFill>
                  <a:schemeClr val="accent1"/>
                </a:solidFill>
                <a:latin typeface="Comic Sans MS" pitchFamily="66" charset="0"/>
              </a:rPr>
              <a:t>n!</a:t>
            </a:r>
          </a:p>
        </p:txBody>
      </p:sp>
      <p:sp>
        <p:nvSpPr>
          <p:cNvPr id="47141" name="Text Box 37"/>
          <p:cNvSpPr txBox="1">
            <a:spLocks noChangeArrowheads="1"/>
          </p:cNvSpPr>
          <p:nvPr/>
        </p:nvSpPr>
        <p:spPr bwMode="auto">
          <a:xfrm rot="863616">
            <a:off x="6916738" y="4851400"/>
            <a:ext cx="2038350" cy="519113"/>
          </a:xfrm>
          <a:prstGeom prst="rect">
            <a:avLst/>
          </a:prstGeom>
          <a:noFill/>
          <a:ln w="9525">
            <a:noFill/>
            <a:miter lim="800000"/>
            <a:headEnd/>
            <a:tailEnd/>
          </a:ln>
          <a:effectLst/>
        </p:spPr>
        <p:txBody>
          <a:bodyPr>
            <a:spAutoFit/>
          </a:bodyPr>
          <a:lstStyle/>
          <a:p>
            <a:pPr>
              <a:spcBef>
                <a:spcPct val="50000"/>
              </a:spcBef>
            </a:pPr>
            <a:r>
              <a:rPr lang="en-CA" sz="2800">
                <a:solidFill>
                  <a:schemeClr val="accent1"/>
                </a:solidFill>
                <a:latin typeface="Comic Sans MS" pitchFamily="66" charset="0"/>
              </a:rPr>
              <a:t>Greetings!</a:t>
            </a:r>
          </a:p>
        </p:txBody>
      </p:sp>
      <p:sp>
        <p:nvSpPr>
          <p:cNvPr id="47142" name="Text Box 38"/>
          <p:cNvSpPr txBox="1">
            <a:spLocks noChangeArrowheads="1"/>
          </p:cNvSpPr>
          <p:nvPr/>
        </p:nvSpPr>
        <p:spPr bwMode="auto">
          <a:xfrm>
            <a:off x="2209800" y="5943600"/>
            <a:ext cx="4876800" cy="579438"/>
          </a:xfrm>
          <a:prstGeom prst="rect">
            <a:avLst/>
          </a:prstGeom>
          <a:noFill/>
          <a:ln w="9525">
            <a:noFill/>
            <a:miter lim="800000"/>
            <a:headEnd/>
            <a:tailEnd/>
          </a:ln>
          <a:effectLst/>
        </p:spPr>
        <p:txBody>
          <a:bodyPr>
            <a:spAutoFit/>
          </a:bodyPr>
          <a:lstStyle/>
          <a:p>
            <a:pPr>
              <a:spcBef>
                <a:spcPct val="50000"/>
              </a:spcBef>
            </a:pPr>
            <a:r>
              <a:rPr lang="en-CA" sz="3200">
                <a:solidFill>
                  <a:schemeClr val="accent1"/>
                </a:solidFill>
                <a:latin typeface="Garamond" pitchFamily="18" charset="0"/>
              </a:rPr>
              <a:t>Programme Overview</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71" name="Picture 7" descr="Wasauking Calendar Project 3"/>
          <p:cNvPicPr>
            <a:picLocks noChangeAspect="1" noChangeArrowheads="1"/>
          </p:cNvPicPr>
          <p:nvPr>
            <p:ph sz="half" idx="2"/>
          </p:nvPr>
        </p:nvPicPr>
        <p:blipFill>
          <a:blip r:embed="rId2" cstate="print"/>
          <a:stretch>
            <a:fillRect/>
          </a:stretch>
        </p:blipFill>
        <p:spPr>
          <a:xfrm>
            <a:off x="1" y="0"/>
            <a:ext cx="9144000" cy="6831013"/>
          </a:xfrm>
          <a:noFill/>
          <a:ln/>
        </p:spPr>
      </p:pic>
      <p:sp>
        <p:nvSpPr>
          <p:cNvPr id="190466" name="Rectangle 2"/>
          <p:cNvSpPr>
            <a:spLocks noGrp="1" noChangeArrowheads="1"/>
          </p:cNvSpPr>
          <p:nvPr>
            <p:ph type="title"/>
          </p:nvPr>
        </p:nvSpPr>
        <p:spPr>
          <a:xfrm>
            <a:off x="0" y="304800"/>
            <a:ext cx="9144000" cy="1143000"/>
          </a:xfrm>
        </p:spPr>
        <p:txBody>
          <a:bodyPr/>
          <a:lstStyle/>
          <a:p>
            <a:pPr>
              <a:lnSpc>
                <a:spcPct val="50000"/>
              </a:lnSpc>
            </a:pPr>
            <a:r>
              <a:rPr lang="en-CA" sz="2000" b="1" dirty="0">
                <a:solidFill>
                  <a:srgbClr val="800000"/>
                </a:solidFill>
                <a:latin typeface="Albertus Extra Bold" pitchFamily="34" charset="0"/>
              </a:rPr>
              <a:t>5</a:t>
            </a:r>
            <a:r>
              <a:rPr lang="en-CA" sz="2400" b="1" dirty="0">
                <a:solidFill>
                  <a:srgbClr val="800000"/>
                </a:solidFill>
                <a:latin typeface="Albertus Extra Bold" pitchFamily="34" charset="0"/>
              </a:rPr>
              <a:t>. </a:t>
            </a:r>
            <a:r>
              <a:rPr lang="en-CA" sz="2800" b="1" dirty="0">
                <a:solidFill>
                  <a:srgbClr val="800000"/>
                </a:solidFill>
                <a:latin typeface="Albertus Extra Bold" pitchFamily="34" charset="0"/>
              </a:rPr>
              <a:t>Facilitate understanding of diversity of FN culture and Ways of Knowing among non-Aboriginals</a:t>
            </a:r>
            <a:r>
              <a:rPr lang="en-CA" sz="4800" dirty="0">
                <a:solidFill>
                  <a:srgbClr val="800000"/>
                </a:solidFill>
                <a:latin typeface="Albertus Extra Bold" pitchFamily="34" charset="0"/>
              </a:rPr>
              <a:t> </a:t>
            </a:r>
            <a:endParaRPr lang="en-CA" dirty="0">
              <a:solidFill>
                <a:srgbClr val="800000"/>
              </a:solidFill>
              <a:latin typeface="Albertus Extra Bold" pitchFamily="34" charset="0"/>
            </a:endParaRPr>
          </a:p>
        </p:txBody>
      </p:sp>
      <p:sp>
        <p:nvSpPr>
          <p:cNvPr id="190467" name="Rectangle 3"/>
          <p:cNvSpPr>
            <a:spLocks noGrp="1" noChangeArrowheads="1"/>
          </p:cNvSpPr>
          <p:nvPr>
            <p:ph type="body" sz="half" idx="1"/>
          </p:nvPr>
        </p:nvSpPr>
        <p:spPr>
          <a:xfrm>
            <a:off x="457200" y="1676400"/>
            <a:ext cx="8458200" cy="4724400"/>
          </a:xfrm>
        </p:spPr>
        <p:txBody>
          <a:bodyPr/>
          <a:lstStyle/>
          <a:p>
            <a:pPr>
              <a:lnSpc>
                <a:spcPct val="90000"/>
              </a:lnSpc>
            </a:pPr>
            <a:r>
              <a:rPr lang="en-CA" sz="2400" b="1" dirty="0">
                <a:solidFill>
                  <a:srgbClr val="008000"/>
                </a:solidFill>
                <a:latin typeface="Garamond" pitchFamily="18" charset="0"/>
              </a:rPr>
              <a:t>Use Toronto Zoo to deliver First Nations message as a “meeting place”</a:t>
            </a:r>
          </a:p>
          <a:p>
            <a:pPr>
              <a:lnSpc>
                <a:spcPct val="90000"/>
              </a:lnSpc>
            </a:pPr>
            <a:r>
              <a:rPr lang="en-CA" sz="2400" b="1" dirty="0">
                <a:solidFill>
                  <a:srgbClr val="008000"/>
                </a:solidFill>
                <a:latin typeface="Garamond" pitchFamily="18" charset="0"/>
              </a:rPr>
              <a:t>TIC outreach to schools/communities</a:t>
            </a:r>
          </a:p>
          <a:p>
            <a:pPr>
              <a:lnSpc>
                <a:spcPct val="90000"/>
              </a:lnSpc>
            </a:pPr>
            <a:r>
              <a:rPr lang="en-CA" sz="2400" b="1" dirty="0">
                <a:solidFill>
                  <a:srgbClr val="008000"/>
                </a:solidFill>
                <a:latin typeface="Garamond" pitchFamily="18" charset="0"/>
              </a:rPr>
              <a:t>Develop culturally appropriate learning opportunities</a:t>
            </a:r>
          </a:p>
          <a:p>
            <a:pPr>
              <a:lnSpc>
                <a:spcPct val="90000"/>
              </a:lnSpc>
            </a:pPr>
            <a:r>
              <a:rPr lang="en-CA" sz="2400" b="1" dirty="0">
                <a:solidFill>
                  <a:srgbClr val="008000"/>
                </a:solidFill>
                <a:latin typeface="Garamond" pitchFamily="18" charset="0"/>
              </a:rPr>
              <a:t>National Aboriginal Day celebrations</a:t>
            </a:r>
          </a:p>
          <a:p>
            <a:pPr>
              <a:lnSpc>
                <a:spcPct val="90000"/>
              </a:lnSpc>
            </a:pPr>
            <a:r>
              <a:rPr lang="en-CA" sz="2400" b="1" dirty="0">
                <a:solidFill>
                  <a:srgbClr val="008000"/>
                </a:solidFill>
                <a:latin typeface="Garamond" pitchFamily="18" charset="0"/>
              </a:rPr>
              <a:t>Forum for Aboriginal and non-Aboriginal youth to share knowledge</a:t>
            </a:r>
          </a:p>
          <a:p>
            <a:pPr>
              <a:lnSpc>
                <a:spcPct val="90000"/>
              </a:lnSpc>
            </a:pPr>
            <a:r>
              <a:rPr lang="en-CA" sz="2400" b="1" dirty="0">
                <a:solidFill>
                  <a:srgbClr val="008000"/>
                </a:solidFill>
                <a:latin typeface="Garamond" pitchFamily="18" charset="0"/>
              </a:rPr>
              <a:t>Leadership programmes/Professional development training</a:t>
            </a:r>
          </a:p>
          <a:p>
            <a:pPr>
              <a:lnSpc>
                <a:spcPct val="90000"/>
              </a:lnSpc>
            </a:pPr>
            <a:r>
              <a:rPr lang="en-CA" sz="2400" b="1" dirty="0">
                <a:solidFill>
                  <a:srgbClr val="008000"/>
                </a:solidFill>
                <a:latin typeface="Garamond" pitchFamily="18" charset="0"/>
              </a:rPr>
              <a:t>First Nation Art Garden &amp; Creation Stories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07B9"/>
        </a:solidFill>
        <a:effectLst/>
      </p:bgPr>
    </p:bg>
    <p:spTree>
      <p:nvGrpSpPr>
        <p:cNvPr id="1" name=""/>
        <p:cNvGrpSpPr/>
        <p:nvPr/>
      </p:nvGrpSpPr>
      <p:grpSpPr>
        <a:xfrm>
          <a:off x="0" y="0"/>
          <a:ext cx="0" cy="0"/>
          <a:chOff x="0" y="0"/>
          <a:chExt cx="0" cy="0"/>
        </a:xfrm>
      </p:grpSpPr>
      <p:pic>
        <p:nvPicPr>
          <p:cNvPr id="8" name="Picture 7" descr="blue turtle island.jpg"/>
          <p:cNvPicPr>
            <a:picLocks noChangeAspect="1"/>
          </p:cNvPicPr>
          <p:nvPr/>
        </p:nvPicPr>
        <p:blipFill>
          <a:blip r:embed="rId2" cstate="print"/>
          <a:srcRect l="17306" t="9553" r="10807" b="5838"/>
          <a:stretch>
            <a:fillRect/>
          </a:stretch>
        </p:blipFill>
        <p:spPr>
          <a:xfrm>
            <a:off x="2362200" y="1676400"/>
            <a:ext cx="4114800" cy="4724400"/>
          </a:xfrm>
          <a:prstGeom prst="ellipse">
            <a:avLst/>
          </a:prstGeom>
          <a:ln w="63500" cap="rnd">
            <a:solidFill>
              <a:srgbClr val="008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12" name="Rectangle 8"/>
          <p:cNvSpPr>
            <a:spLocks noGrp="1" noChangeArrowheads="1"/>
          </p:cNvSpPr>
          <p:nvPr>
            <p:ph type="title" idx="4294967295"/>
          </p:nvPr>
        </p:nvSpPr>
        <p:spPr>
          <a:xfrm>
            <a:off x="1752600" y="152400"/>
            <a:ext cx="5867400" cy="1371600"/>
          </a:xfrm>
        </p:spPr>
        <p:txBody>
          <a:bodyPr/>
          <a:lstStyle/>
          <a:p>
            <a:pPr algn="ctr"/>
            <a:r>
              <a:rPr lang="en-US" sz="3600" dirty="0">
                <a:solidFill>
                  <a:srgbClr val="92D050"/>
                </a:solidFill>
                <a:latin typeface="Albertus Extra Bold" pitchFamily="34" charset="0"/>
              </a:rPr>
              <a:t>First Nation Outreach to Schools &amp; Communities</a:t>
            </a:r>
          </a:p>
        </p:txBody>
      </p:sp>
      <p:sp>
        <p:nvSpPr>
          <p:cNvPr id="21513" name="Rectangle 9"/>
          <p:cNvSpPr>
            <a:spLocks noGrp="1" noChangeArrowheads="1"/>
          </p:cNvSpPr>
          <p:nvPr>
            <p:ph type="body" sz="half" idx="4294967295"/>
          </p:nvPr>
        </p:nvSpPr>
        <p:spPr>
          <a:xfrm>
            <a:off x="6096000" y="1295400"/>
            <a:ext cx="3048000" cy="5410200"/>
          </a:xfrm>
        </p:spPr>
        <p:txBody>
          <a:bodyPr/>
          <a:lstStyle/>
          <a:p>
            <a:pPr>
              <a:buFontTx/>
              <a:buNone/>
            </a:pPr>
            <a:r>
              <a:rPr lang="en-US" sz="2800" dirty="0">
                <a:latin typeface="Garamond (W1)" pitchFamily="18" charset="0"/>
              </a:rPr>
              <a:t>   </a:t>
            </a:r>
            <a:r>
              <a:rPr lang="en-US" sz="2800" dirty="0" smtClean="0">
                <a:latin typeface="Garamond (W1)" pitchFamily="18" charset="0"/>
              </a:rPr>
              <a:t> </a:t>
            </a:r>
            <a:r>
              <a:rPr lang="en-US" sz="2800" dirty="0" smtClean="0">
                <a:solidFill>
                  <a:srgbClr val="A0D565"/>
                </a:solidFill>
                <a:latin typeface="Garamond (W1)" pitchFamily="18" charset="0"/>
              </a:rPr>
              <a:t>* </a:t>
            </a:r>
            <a:r>
              <a:rPr lang="en-US" sz="2400" dirty="0" smtClean="0">
                <a:solidFill>
                  <a:srgbClr val="A0D565"/>
                </a:solidFill>
                <a:latin typeface="Garamond (W1)" pitchFamily="18" charset="0"/>
              </a:rPr>
              <a:t>Turtle </a:t>
            </a:r>
            <a:r>
              <a:rPr lang="en-US" sz="2400" dirty="0">
                <a:solidFill>
                  <a:srgbClr val="A0D565"/>
                </a:solidFill>
                <a:latin typeface="Garamond (W1)" pitchFamily="18" charset="0"/>
              </a:rPr>
              <a:t>Island Conservation Team’s </a:t>
            </a:r>
            <a:r>
              <a:rPr lang="en-US" sz="2400" i="1" dirty="0">
                <a:solidFill>
                  <a:srgbClr val="A0D565"/>
                </a:solidFill>
                <a:latin typeface="Garamond (W1)" pitchFamily="18" charset="0"/>
              </a:rPr>
              <a:t>Totally Awesome Turtles</a:t>
            </a:r>
            <a:r>
              <a:rPr lang="en-US" sz="2400" dirty="0">
                <a:solidFill>
                  <a:srgbClr val="A0D565"/>
                </a:solidFill>
                <a:latin typeface="Garamond (W1)" pitchFamily="18" charset="0"/>
              </a:rPr>
              <a:t> presentation</a:t>
            </a:r>
          </a:p>
          <a:p>
            <a:pPr>
              <a:buNone/>
            </a:pPr>
            <a:r>
              <a:rPr lang="en-US" sz="2400" i="1" dirty="0" smtClean="0">
                <a:solidFill>
                  <a:srgbClr val="A0D565"/>
                </a:solidFill>
                <a:latin typeface="Garamond (W1)" pitchFamily="18" charset="0"/>
              </a:rPr>
              <a:t>    * Sacred Spaces &amp; Special places Mapping</a:t>
            </a:r>
            <a:r>
              <a:rPr lang="en-US" sz="2400" dirty="0" smtClean="0">
                <a:solidFill>
                  <a:srgbClr val="A0D565"/>
                </a:solidFill>
                <a:latin typeface="Garamond (W1)" pitchFamily="18" charset="0"/>
              </a:rPr>
              <a:t> helps </a:t>
            </a:r>
            <a:r>
              <a:rPr lang="en-US" sz="2400" dirty="0" smtClean="0">
                <a:solidFill>
                  <a:srgbClr val="A0D565"/>
                </a:solidFill>
                <a:latin typeface="Garamond (W1)" pitchFamily="18" charset="0"/>
              </a:rPr>
              <a:t>to</a:t>
            </a:r>
            <a:r>
              <a:rPr lang="en-US" sz="2400" dirty="0" smtClean="0">
                <a:solidFill>
                  <a:srgbClr val="A0D565"/>
                </a:solidFill>
                <a:latin typeface="Garamond (W1)" pitchFamily="18" charset="0"/>
              </a:rPr>
              <a:t> </a:t>
            </a:r>
            <a:r>
              <a:rPr lang="en-US" sz="2400" dirty="0">
                <a:solidFill>
                  <a:srgbClr val="A0D565"/>
                </a:solidFill>
                <a:latin typeface="Garamond (W1)" pitchFamily="18" charset="0"/>
              </a:rPr>
              <a:t>establish dialogue between youth and </a:t>
            </a:r>
            <a:r>
              <a:rPr lang="en-US" sz="2400" dirty="0" smtClean="0">
                <a:solidFill>
                  <a:srgbClr val="A0D565"/>
                </a:solidFill>
                <a:latin typeface="Garamond (W1)" pitchFamily="18" charset="0"/>
              </a:rPr>
              <a:t>Elders</a:t>
            </a:r>
          </a:p>
          <a:p>
            <a:pPr>
              <a:buNone/>
            </a:pPr>
            <a:r>
              <a:rPr lang="en-US" sz="2400" dirty="0" smtClean="0">
                <a:solidFill>
                  <a:srgbClr val="A0D565"/>
                </a:solidFill>
                <a:latin typeface="Garamond (W1)" pitchFamily="18" charset="0"/>
              </a:rPr>
              <a:t>    * Curriculum-based </a:t>
            </a:r>
            <a:r>
              <a:rPr lang="en-US" sz="2400" dirty="0" smtClean="0">
                <a:solidFill>
                  <a:srgbClr val="A0D565"/>
                </a:solidFill>
                <a:latin typeface="Garamond (W1)" pitchFamily="18" charset="0"/>
              </a:rPr>
              <a:t>Educational bundle</a:t>
            </a:r>
            <a:endParaRPr lang="en-US" sz="2400" dirty="0">
              <a:solidFill>
                <a:srgbClr val="A0D565"/>
              </a:solidFill>
              <a:latin typeface="Garamond (W1)" pitchFamily="18" charset="0"/>
            </a:endParaRPr>
          </a:p>
        </p:txBody>
      </p:sp>
      <p:sp>
        <p:nvSpPr>
          <p:cNvPr id="6" name="TextBox 5"/>
          <p:cNvSpPr txBox="1"/>
          <p:nvPr/>
        </p:nvSpPr>
        <p:spPr>
          <a:xfrm>
            <a:off x="152400" y="2133600"/>
            <a:ext cx="2286000" cy="2308324"/>
          </a:xfrm>
          <a:prstGeom prst="rect">
            <a:avLst/>
          </a:prstGeom>
          <a:noFill/>
        </p:spPr>
        <p:txBody>
          <a:bodyPr wrap="square" rtlCol="0">
            <a:spAutoFit/>
          </a:bodyPr>
          <a:lstStyle/>
          <a:p>
            <a:r>
              <a:rPr lang="en-US" sz="2400" i="1" dirty="0" smtClean="0">
                <a:solidFill>
                  <a:srgbClr val="A0D565"/>
                </a:solidFill>
                <a:latin typeface="Garamond (W1)" pitchFamily="18" charset="0"/>
              </a:rPr>
              <a:t>Contributes to awareness, value and understanding of Traditional Knowledge</a:t>
            </a:r>
            <a:endParaRPr lang="en-CA" sz="2400" dirty="0">
              <a:solidFill>
                <a:srgbClr val="A0D565"/>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1757" name="Picture 13" descr="cayaking river"/>
          <p:cNvPicPr>
            <a:picLocks noChangeAspect="1" noChangeArrowheads="1"/>
          </p:cNvPicPr>
          <p:nvPr>
            <p:ph sz="quarter" idx="3"/>
          </p:nvPr>
        </p:nvPicPr>
        <p:blipFill>
          <a:blip r:embed="rId3" cstate="print"/>
          <a:stretch>
            <a:fillRect/>
          </a:stretch>
        </p:blipFill>
        <p:spPr>
          <a:xfrm>
            <a:off x="5943600" y="304800"/>
            <a:ext cx="2886075" cy="3557587"/>
          </a:xfrm>
          <a:noFill/>
          <a:ln w="28575">
            <a:solidFill>
              <a:srgbClr val="002060"/>
            </a:solidFill>
          </a:ln>
        </p:spPr>
      </p:pic>
      <p:sp>
        <p:nvSpPr>
          <p:cNvPr id="31748" name="Rectangle 4"/>
          <p:cNvSpPr>
            <a:spLocks noGrp="1" noChangeArrowheads="1"/>
          </p:cNvSpPr>
          <p:nvPr>
            <p:ph type="title"/>
          </p:nvPr>
        </p:nvSpPr>
        <p:spPr>
          <a:xfrm>
            <a:off x="304800" y="304800"/>
            <a:ext cx="4876800" cy="2209800"/>
          </a:xfrm>
        </p:spPr>
        <p:txBody>
          <a:bodyPr/>
          <a:lstStyle/>
          <a:p>
            <a:r>
              <a:rPr lang="en-US" sz="3600" b="1" dirty="0">
                <a:solidFill>
                  <a:srgbClr val="0099FF"/>
                </a:solidFill>
                <a:latin typeface="Albertus Extra Bold" pitchFamily="34" charset="0"/>
              </a:rPr>
              <a:t>Promoting Environmental Studies in First Nation Communities</a:t>
            </a:r>
          </a:p>
        </p:txBody>
      </p:sp>
      <p:sp>
        <p:nvSpPr>
          <p:cNvPr id="31751" name="Rectangle 7"/>
          <p:cNvSpPr>
            <a:spLocks noGrp="1" noChangeArrowheads="1"/>
          </p:cNvSpPr>
          <p:nvPr>
            <p:ph type="body" sz="half" idx="1"/>
          </p:nvPr>
        </p:nvSpPr>
        <p:spPr>
          <a:xfrm>
            <a:off x="381000" y="2971800"/>
            <a:ext cx="6781800" cy="3352800"/>
          </a:xfrm>
        </p:spPr>
        <p:txBody>
          <a:bodyPr/>
          <a:lstStyle/>
          <a:p>
            <a:pPr>
              <a:lnSpc>
                <a:spcPct val="90000"/>
              </a:lnSpc>
            </a:pPr>
            <a:r>
              <a:rPr lang="en-US" sz="2800" b="1" dirty="0">
                <a:solidFill>
                  <a:srgbClr val="00B0F0"/>
                </a:solidFill>
                <a:latin typeface="Garamond" pitchFamily="18" charset="0"/>
              </a:rPr>
              <a:t>Wetland conservation </a:t>
            </a:r>
            <a:endParaRPr lang="en-US" sz="2800" b="1" dirty="0" smtClean="0">
              <a:solidFill>
                <a:srgbClr val="00B0F0"/>
              </a:solidFill>
              <a:latin typeface="Garamond" pitchFamily="18" charset="0"/>
            </a:endParaRPr>
          </a:p>
          <a:p>
            <a:pPr>
              <a:lnSpc>
                <a:spcPct val="90000"/>
              </a:lnSpc>
            </a:pPr>
            <a:r>
              <a:rPr lang="en-US" sz="2800" b="1" dirty="0" smtClean="0">
                <a:solidFill>
                  <a:srgbClr val="00B0F0"/>
                </a:solidFill>
                <a:latin typeface="Garamond" pitchFamily="18" charset="0"/>
              </a:rPr>
              <a:t>Cultural Mapping of Sacred Spaces &amp; Special Places</a:t>
            </a:r>
            <a:endParaRPr lang="en-US" sz="2800" b="1" dirty="0">
              <a:solidFill>
                <a:srgbClr val="00B0F0"/>
              </a:solidFill>
              <a:latin typeface="Garamond" pitchFamily="18" charset="0"/>
            </a:endParaRPr>
          </a:p>
          <a:p>
            <a:pPr>
              <a:lnSpc>
                <a:spcPct val="90000"/>
              </a:lnSpc>
            </a:pPr>
            <a:r>
              <a:rPr lang="en-US" sz="2800" b="1" dirty="0" smtClean="0">
                <a:solidFill>
                  <a:srgbClr val="00B0F0"/>
                </a:solidFill>
                <a:latin typeface="Garamond" pitchFamily="18" charset="0"/>
              </a:rPr>
              <a:t>Surveying &amp; biodiversity monitoring</a:t>
            </a:r>
          </a:p>
          <a:p>
            <a:pPr>
              <a:lnSpc>
                <a:spcPct val="90000"/>
              </a:lnSpc>
            </a:pPr>
            <a:r>
              <a:rPr lang="en-US" sz="2800" b="1" dirty="0" smtClean="0">
                <a:solidFill>
                  <a:srgbClr val="00B0F0"/>
                </a:solidFill>
                <a:latin typeface="Garamond" pitchFamily="18" charset="0"/>
              </a:rPr>
              <a:t>Turtle &amp; Frog Conservation</a:t>
            </a:r>
            <a:endParaRPr lang="en-US" sz="2800" b="1" dirty="0">
              <a:solidFill>
                <a:srgbClr val="00B0F0"/>
              </a:solidFill>
              <a:latin typeface="Garamond" pitchFamily="18" charset="0"/>
            </a:endParaRPr>
          </a:p>
          <a:p>
            <a:pPr>
              <a:lnSpc>
                <a:spcPct val="90000"/>
              </a:lnSpc>
            </a:pPr>
            <a:r>
              <a:rPr lang="en-US" sz="2800" b="1" dirty="0" smtClean="0">
                <a:solidFill>
                  <a:srgbClr val="00B0F0"/>
                </a:solidFill>
                <a:latin typeface="Garamond" pitchFamily="18" charset="0"/>
              </a:rPr>
              <a:t>Turtle </a:t>
            </a:r>
            <a:r>
              <a:rPr lang="en-US" sz="2800" b="1" dirty="0">
                <a:solidFill>
                  <a:srgbClr val="00B0F0"/>
                </a:solidFill>
                <a:latin typeface="Garamond" pitchFamily="18" charset="0"/>
              </a:rPr>
              <a:t>Tally Program</a:t>
            </a:r>
          </a:p>
          <a:p>
            <a:pPr>
              <a:lnSpc>
                <a:spcPct val="90000"/>
              </a:lnSpc>
            </a:pPr>
            <a:r>
              <a:rPr lang="en-US" sz="2800" b="1" dirty="0">
                <a:solidFill>
                  <a:srgbClr val="00B0F0"/>
                </a:solidFill>
                <a:latin typeface="Garamond" pitchFamily="18" charset="0"/>
              </a:rPr>
              <a:t>FROGWATCH Program</a:t>
            </a:r>
          </a:p>
          <a:p>
            <a:pPr>
              <a:lnSpc>
                <a:spcPct val="90000"/>
              </a:lnSpc>
              <a:buFontTx/>
              <a:buNone/>
            </a:pPr>
            <a:r>
              <a:rPr lang="en-US" sz="2000" b="1" dirty="0" smtClean="0">
                <a:solidFill>
                  <a:srgbClr val="00B0F0"/>
                </a:solidFill>
                <a:latin typeface="Garamond" pitchFamily="18" charset="0"/>
              </a:rPr>
              <a:t>   </a:t>
            </a:r>
            <a:endParaRPr lang="en-US" sz="2000" b="1" dirty="0">
              <a:solidFill>
                <a:srgbClr val="00B0F0"/>
              </a:solidFill>
              <a:latin typeface="Garamond" pitchFamily="18" charset="0"/>
            </a:endParaRPr>
          </a:p>
        </p:txBody>
      </p:sp>
      <p:sp>
        <p:nvSpPr>
          <p:cNvPr id="31750" name="Text Box 6"/>
          <p:cNvSpPr txBox="1">
            <a:spLocks noChangeArrowheads="1"/>
          </p:cNvSpPr>
          <p:nvPr/>
        </p:nvSpPr>
        <p:spPr bwMode="auto">
          <a:xfrm>
            <a:off x="1447800" y="2590800"/>
            <a:ext cx="6172200" cy="366713"/>
          </a:xfrm>
          <a:prstGeom prst="rect">
            <a:avLst/>
          </a:prstGeom>
          <a:noFill/>
          <a:ln w="9525">
            <a:noFill/>
            <a:miter lim="800000"/>
            <a:headEnd/>
            <a:tailEnd/>
          </a:ln>
          <a:effectLst/>
        </p:spPr>
        <p:txBody>
          <a:bodyPr>
            <a:spAutoFit/>
          </a:bodyPr>
          <a:lstStyle/>
          <a:p>
            <a:pPr algn="l" eaLnBrk="0" hangingPunct="0">
              <a:spcBef>
                <a:spcPct val="50000"/>
              </a:spcBef>
            </a:pPr>
            <a:endParaRPr lang="en-CA" b="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1164" name="Picture 2" descr="169"/>
          <p:cNvPicPr>
            <a:picLocks noGrp="1" noChangeAspect="1" noChangeArrowheads="1"/>
          </p:cNvPicPr>
          <p:nvPr>
            <p:ph sz="quarter" idx="3"/>
          </p:nvPr>
        </p:nvPicPr>
        <p:blipFill>
          <a:blip r:embed="rId2" cstate="print"/>
          <a:srcRect/>
          <a:stretch>
            <a:fillRect/>
          </a:stretch>
        </p:blipFill>
        <p:spPr bwMode="auto">
          <a:xfrm>
            <a:off x="304800" y="76200"/>
            <a:ext cx="4983480" cy="6646025"/>
          </a:xfrm>
          <a:prstGeom prst="ellipse">
            <a:avLst/>
          </a:prstGeom>
          <a:ln w="63500" cap="rnd">
            <a:solidFill>
              <a:srgbClr val="6633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1139" name="Rectangle 3"/>
          <p:cNvSpPr>
            <a:spLocks noGrp="1" noChangeArrowheads="1"/>
          </p:cNvSpPr>
          <p:nvPr>
            <p:ph type="body" sz="half" idx="1"/>
          </p:nvPr>
        </p:nvSpPr>
        <p:spPr>
          <a:xfrm>
            <a:off x="5257800" y="1828800"/>
            <a:ext cx="3733800" cy="3429000"/>
          </a:xfrm>
        </p:spPr>
        <p:txBody>
          <a:bodyPr/>
          <a:lstStyle/>
          <a:p>
            <a:pPr>
              <a:lnSpc>
                <a:spcPct val="90000"/>
              </a:lnSpc>
              <a:buFontTx/>
              <a:buNone/>
            </a:pPr>
            <a:r>
              <a:rPr lang="en-CA" sz="2800" b="1" dirty="0">
                <a:solidFill>
                  <a:schemeClr val="bg1"/>
                </a:solidFill>
                <a:latin typeface="Garamond" pitchFamily="18" charset="0"/>
              </a:rPr>
              <a:t>	</a:t>
            </a:r>
            <a:r>
              <a:rPr lang="en-CA" sz="2000" b="1" dirty="0">
                <a:solidFill>
                  <a:srgbClr val="800000"/>
                </a:solidFill>
                <a:latin typeface="Garamond" pitchFamily="18" charset="0"/>
              </a:rPr>
              <a:t>We explore the relevance of Traditional Knowledge with regards to teachings about living sustainably with our environment and the importance of connecting with the land (and its inhabitants) on spiritual, emotional, physical, and mental levels in order to guide our practices and actions.  </a:t>
            </a:r>
          </a:p>
        </p:txBody>
      </p:sp>
      <p:sp>
        <p:nvSpPr>
          <p:cNvPr id="91152" name="Text Box 16"/>
          <p:cNvSpPr txBox="1">
            <a:spLocks noChangeArrowheads="1"/>
          </p:cNvSpPr>
          <p:nvPr/>
        </p:nvSpPr>
        <p:spPr bwMode="auto">
          <a:xfrm>
            <a:off x="5410200" y="5410200"/>
            <a:ext cx="3429000" cy="1754326"/>
          </a:xfrm>
          <a:prstGeom prst="rect">
            <a:avLst/>
          </a:prstGeom>
          <a:noFill/>
          <a:ln w="9525">
            <a:noFill/>
            <a:miter lim="800000"/>
            <a:headEnd/>
            <a:tailEnd/>
          </a:ln>
          <a:effectLst/>
        </p:spPr>
        <p:txBody>
          <a:bodyPr wrap="square">
            <a:spAutoFit/>
          </a:bodyPr>
          <a:lstStyle/>
          <a:p>
            <a:pPr>
              <a:lnSpc>
                <a:spcPct val="90000"/>
              </a:lnSpc>
              <a:spcBef>
                <a:spcPct val="20000"/>
              </a:spcBef>
            </a:pPr>
            <a:r>
              <a:rPr lang="en-CA" sz="1600" i="1" dirty="0">
                <a:solidFill>
                  <a:schemeClr val="folHlink"/>
                </a:solidFill>
                <a:latin typeface="Garamond" pitchFamily="18" charset="0"/>
              </a:rPr>
              <a:t>The educational resources we produce preserve knowledge inherent in language based resources to promote Stewardship  and Conservation of biodiversity</a:t>
            </a:r>
            <a:r>
              <a:rPr lang="en-CA" sz="1600" b="0" i="1" dirty="0">
                <a:solidFill>
                  <a:schemeClr val="folHlink"/>
                </a:solidFill>
                <a:latin typeface="Garamond" pitchFamily="18" charset="0"/>
              </a:rPr>
              <a:t>.</a:t>
            </a:r>
          </a:p>
          <a:p>
            <a:pPr algn="l">
              <a:spcBef>
                <a:spcPct val="50000"/>
              </a:spcBef>
            </a:pPr>
            <a:endParaRPr lang="en-CA" sz="2400" i="1" dirty="0">
              <a:solidFill>
                <a:schemeClr val="folHlink"/>
              </a:solidFill>
              <a:latin typeface="Garamond" pitchFamily="18" charset="0"/>
            </a:endParaRPr>
          </a:p>
        </p:txBody>
      </p:sp>
      <p:pic>
        <p:nvPicPr>
          <p:cNvPr id="91157" name="Picture 21" descr="TIC_Logo_Colour final"/>
          <p:cNvPicPr>
            <a:picLocks noChangeAspect="1" noChangeArrowheads="1"/>
          </p:cNvPicPr>
          <p:nvPr/>
        </p:nvPicPr>
        <p:blipFill>
          <a:blip r:embed="rId3" cstate="print"/>
          <a:srcRect/>
          <a:stretch>
            <a:fillRect/>
          </a:stretch>
        </p:blipFill>
        <p:spPr bwMode="auto">
          <a:xfrm>
            <a:off x="8229600" y="152400"/>
            <a:ext cx="729755" cy="936000"/>
          </a:xfrm>
          <a:prstGeom prst="rect">
            <a:avLst/>
          </a:prstGeom>
          <a:noFill/>
        </p:spPr>
      </p:pic>
      <p:sp>
        <p:nvSpPr>
          <p:cNvPr id="91163" name="Text Box 27"/>
          <p:cNvSpPr txBox="1">
            <a:spLocks noChangeArrowheads="1"/>
          </p:cNvSpPr>
          <p:nvPr/>
        </p:nvSpPr>
        <p:spPr bwMode="auto">
          <a:xfrm>
            <a:off x="5105400" y="76200"/>
            <a:ext cx="3048000" cy="1754326"/>
          </a:xfrm>
          <a:prstGeom prst="rect">
            <a:avLst/>
          </a:prstGeom>
          <a:noFill/>
          <a:ln w="9525">
            <a:noFill/>
            <a:miter lim="800000"/>
            <a:headEnd/>
            <a:tailEnd/>
          </a:ln>
          <a:effectLst/>
        </p:spPr>
        <p:txBody>
          <a:bodyPr wrap="square">
            <a:spAutoFit/>
          </a:bodyPr>
          <a:lstStyle/>
          <a:p>
            <a:pPr>
              <a:spcBef>
                <a:spcPct val="50000"/>
              </a:spcBef>
            </a:pPr>
            <a:r>
              <a:rPr lang="en-CA" sz="3600" dirty="0">
                <a:solidFill>
                  <a:srgbClr val="800000"/>
                </a:solidFill>
                <a:latin typeface="Albertus Extra Bold" pitchFamily="34" charset="0"/>
              </a:rPr>
              <a:t>Programme Resources Available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40B307"/>
            </a:gs>
            <a:gs pos="100000">
              <a:srgbClr val="40B307">
                <a:gamma/>
                <a:shade val="46275"/>
                <a:invGamma/>
              </a:srgbClr>
            </a:gs>
          </a:gsLst>
          <a:lin ang="5400000" scaled="1"/>
        </a:gradFill>
        <a:effectLst/>
      </p:bgPr>
    </p:bg>
    <p:spTree>
      <p:nvGrpSpPr>
        <p:cNvPr id="1" name=""/>
        <p:cNvGrpSpPr/>
        <p:nvPr/>
      </p:nvGrpSpPr>
      <p:grpSpPr>
        <a:xfrm>
          <a:off x="0" y="0"/>
          <a:ext cx="0" cy="0"/>
          <a:chOff x="0" y="0"/>
          <a:chExt cx="0" cy="0"/>
        </a:xfrm>
      </p:grpSpPr>
      <p:sp>
        <p:nvSpPr>
          <p:cNvPr id="294918" name="Text Box 6"/>
          <p:cNvSpPr txBox="1">
            <a:spLocks noChangeArrowheads="1"/>
          </p:cNvSpPr>
          <p:nvPr/>
        </p:nvSpPr>
        <p:spPr bwMode="auto">
          <a:xfrm>
            <a:off x="4953000" y="2895600"/>
            <a:ext cx="3962400" cy="3013075"/>
          </a:xfrm>
          <a:prstGeom prst="rect">
            <a:avLst/>
          </a:prstGeom>
          <a:noFill/>
          <a:ln w="9525">
            <a:noFill/>
            <a:miter lim="800000"/>
            <a:headEnd/>
            <a:tailEnd/>
          </a:ln>
          <a:effectLst/>
        </p:spPr>
        <p:txBody>
          <a:bodyPr>
            <a:spAutoFit/>
          </a:bodyPr>
          <a:lstStyle/>
          <a:p>
            <a:pPr algn="l">
              <a:spcBef>
                <a:spcPct val="50000"/>
              </a:spcBef>
            </a:pPr>
            <a:r>
              <a:rPr lang="en-CA" sz="2400">
                <a:solidFill>
                  <a:srgbClr val="FFFFCC"/>
                </a:solidFill>
                <a:latin typeface="Garamond" pitchFamily="18" charset="0"/>
              </a:rPr>
              <a:t>This guide is a journey into traditional knowledge reflected through worldviews, values, beliefs and stories that speak to the fundamental principles  of ensuring sustainable  relationships with the land.</a:t>
            </a:r>
          </a:p>
        </p:txBody>
      </p:sp>
      <p:sp>
        <p:nvSpPr>
          <p:cNvPr id="294919" name="Text Box 7"/>
          <p:cNvSpPr txBox="1">
            <a:spLocks noChangeArrowheads="1"/>
          </p:cNvSpPr>
          <p:nvPr/>
        </p:nvSpPr>
        <p:spPr bwMode="auto">
          <a:xfrm>
            <a:off x="4953000" y="1371600"/>
            <a:ext cx="4191000" cy="1373188"/>
          </a:xfrm>
          <a:prstGeom prst="rect">
            <a:avLst/>
          </a:prstGeom>
          <a:noFill/>
          <a:ln w="9525">
            <a:noFill/>
            <a:miter lim="800000"/>
            <a:headEnd/>
            <a:tailEnd/>
          </a:ln>
          <a:effectLst/>
        </p:spPr>
        <p:txBody>
          <a:bodyPr>
            <a:spAutoFit/>
          </a:bodyPr>
          <a:lstStyle/>
          <a:p>
            <a:pPr>
              <a:spcBef>
                <a:spcPct val="50000"/>
              </a:spcBef>
            </a:pPr>
            <a:r>
              <a:rPr lang="en-CA" sz="2800">
                <a:solidFill>
                  <a:schemeClr val="bg1"/>
                </a:solidFill>
                <a:latin typeface="Albertus Extra Bold (W1)" pitchFamily="34" charset="0"/>
              </a:rPr>
              <a:t>Creating an understanding of Indigenous worldviews</a:t>
            </a:r>
          </a:p>
        </p:txBody>
      </p:sp>
      <p:sp>
        <p:nvSpPr>
          <p:cNvPr id="294920" name="Text Box 8"/>
          <p:cNvSpPr txBox="1">
            <a:spLocks noChangeArrowheads="1"/>
          </p:cNvSpPr>
          <p:nvPr/>
        </p:nvSpPr>
        <p:spPr bwMode="auto">
          <a:xfrm>
            <a:off x="0" y="381000"/>
            <a:ext cx="9144000" cy="1077218"/>
          </a:xfrm>
          <a:prstGeom prst="rect">
            <a:avLst/>
          </a:prstGeom>
          <a:noFill/>
          <a:ln w="9525">
            <a:noFill/>
            <a:miter lim="800000"/>
            <a:headEnd/>
            <a:tailEnd/>
          </a:ln>
          <a:effectLst/>
        </p:spPr>
        <p:txBody>
          <a:bodyPr wrap="square">
            <a:spAutoFit/>
          </a:bodyPr>
          <a:lstStyle/>
          <a:p>
            <a:pPr>
              <a:spcBef>
                <a:spcPct val="50000"/>
              </a:spcBef>
            </a:pPr>
            <a:r>
              <a:rPr lang="en-CA" sz="3200" dirty="0">
                <a:solidFill>
                  <a:srgbClr val="FFFF99"/>
                </a:solidFill>
                <a:latin typeface="Albertus Extra Bold" pitchFamily="34" charset="0"/>
              </a:rPr>
              <a:t>The Ways of Knowing </a:t>
            </a:r>
            <a:r>
              <a:rPr lang="en-CA" sz="3200" dirty="0" smtClean="0">
                <a:solidFill>
                  <a:srgbClr val="FFFF99"/>
                </a:solidFill>
                <a:latin typeface="Albertus Extra Bold" pitchFamily="34" charset="0"/>
              </a:rPr>
              <a:t>Guide Earth’s Teachings</a:t>
            </a:r>
            <a:endParaRPr lang="en-CA" sz="3200" dirty="0">
              <a:solidFill>
                <a:srgbClr val="FFFF99"/>
              </a:solidFill>
              <a:latin typeface="Albertus Extra Bold" pitchFamily="34" charset="0"/>
            </a:endParaRPr>
          </a:p>
        </p:txBody>
      </p:sp>
      <p:sp>
        <p:nvSpPr>
          <p:cNvPr id="294921" name="Text Box 9"/>
          <p:cNvSpPr txBox="1">
            <a:spLocks noChangeArrowheads="1"/>
          </p:cNvSpPr>
          <p:nvPr/>
        </p:nvSpPr>
        <p:spPr bwMode="auto">
          <a:xfrm>
            <a:off x="2743200" y="0"/>
            <a:ext cx="3352800" cy="369332"/>
          </a:xfrm>
          <a:prstGeom prst="rect">
            <a:avLst/>
          </a:prstGeom>
          <a:noFill/>
          <a:ln w="9525">
            <a:noFill/>
            <a:miter lim="800000"/>
            <a:headEnd/>
            <a:tailEnd/>
          </a:ln>
          <a:effectLst/>
        </p:spPr>
        <p:txBody>
          <a:bodyPr>
            <a:spAutoFit/>
          </a:bodyPr>
          <a:lstStyle/>
          <a:p>
            <a:pPr>
              <a:spcBef>
                <a:spcPct val="50000"/>
              </a:spcBef>
            </a:pPr>
            <a:r>
              <a:rPr lang="en-CA" dirty="0">
                <a:solidFill>
                  <a:schemeClr val="bg1"/>
                </a:solidFill>
                <a:latin typeface="Garamond" pitchFamily="18" charset="0"/>
              </a:rPr>
              <a:t>Resources</a:t>
            </a:r>
          </a:p>
        </p:txBody>
      </p:sp>
      <p:graphicFrame>
        <p:nvGraphicFramePr>
          <p:cNvPr id="294922" name="Object 10"/>
          <p:cNvGraphicFramePr>
            <a:graphicFrameLocks noChangeAspect="1"/>
          </p:cNvGraphicFramePr>
          <p:nvPr/>
        </p:nvGraphicFramePr>
        <p:xfrm>
          <a:off x="685800" y="1524000"/>
          <a:ext cx="3782348" cy="4896000"/>
        </p:xfrm>
        <a:graphic>
          <a:graphicData uri="http://schemas.openxmlformats.org/presentationml/2006/ole">
            <p:oleObj spid="_x0000_s294922" name="Acrobat Document" r:id="rId3" imgW="5829300" imgH="7543800" progId="AcroExch.Document.7">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66CC">
                <a:gamma/>
                <a:shade val="46275"/>
                <a:invGamma/>
              </a:srgbClr>
            </a:gs>
            <a:gs pos="100000">
              <a:srgbClr val="0066CC"/>
            </a:gs>
          </a:gsLst>
          <a:lin ang="5400000" scaled="1"/>
        </a:gradFill>
        <a:effectLst/>
      </p:bgPr>
    </p:bg>
    <p:spTree>
      <p:nvGrpSpPr>
        <p:cNvPr id="1" name=""/>
        <p:cNvGrpSpPr/>
        <p:nvPr/>
      </p:nvGrpSpPr>
      <p:grpSpPr>
        <a:xfrm>
          <a:off x="0" y="0"/>
          <a:ext cx="0" cy="0"/>
          <a:chOff x="0" y="0"/>
          <a:chExt cx="0" cy="0"/>
        </a:xfrm>
      </p:grpSpPr>
      <p:sp>
        <p:nvSpPr>
          <p:cNvPr id="296966" name="Text Box 6"/>
          <p:cNvSpPr txBox="1">
            <a:spLocks noChangeArrowheads="1"/>
          </p:cNvSpPr>
          <p:nvPr/>
        </p:nvSpPr>
        <p:spPr bwMode="auto">
          <a:xfrm>
            <a:off x="381000" y="1600200"/>
            <a:ext cx="3429000" cy="5078313"/>
          </a:xfrm>
          <a:prstGeom prst="rect">
            <a:avLst/>
          </a:prstGeom>
          <a:noFill/>
          <a:ln w="9525">
            <a:noFill/>
            <a:miter lim="800000"/>
            <a:headEnd/>
            <a:tailEnd/>
          </a:ln>
          <a:effectLst/>
        </p:spPr>
        <p:txBody>
          <a:bodyPr>
            <a:spAutoFit/>
          </a:bodyPr>
          <a:lstStyle/>
          <a:p>
            <a:pPr algn="l">
              <a:spcBef>
                <a:spcPct val="50000"/>
              </a:spcBef>
            </a:pPr>
            <a:r>
              <a:rPr lang="en-CA" sz="2400" i="1" dirty="0">
                <a:solidFill>
                  <a:srgbClr val="99FF99"/>
                </a:solidFill>
                <a:latin typeface="Garamond" pitchFamily="18" charset="0"/>
              </a:rPr>
              <a:t>You are invited to walk in the footsteps of Miskwaadesi to learn about environmental issues that confront plant and animal members of the water world</a:t>
            </a:r>
            <a:r>
              <a:rPr lang="en-CA" sz="2400" i="1" dirty="0" smtClean="0">
                <a:solidFill>
                  <a:srgbClr val="99FF99"/>
                </a:solidFill>
                <a:latin typeface="Garamond" pitchFamily="18" charset="0"/>
              </a:rPr>
              <a:t>.</a:t>
            </a:r>
          </a:p>
          <a:p>
            <a:pPr algn="l">
              <a:spcBef>
                <a:spcPct val="50000"/>
              </a:spcBef>
            </a:pPr>
            <a:r>
              <a:rPr lang="en-CA" sz="2400" dirty="0" smtClean="0">
                <a:solidFill>
                  <a:srgbClr val="99FF99"/>
                </a:solidFill>
                <a:latin typeface="Garamond" pitchFamily="18" charset="0"/>
              </a:rPr>
              <a:t>*Focused on Anishinaabe First Nation Traditional knowledge &amp; Western Science ways of knowing. </a:t>
            </a:r>
            <a:endParaRPr lang="en-CA" sz="2400" dirty="0">
              <a:solidFill>
                <a:srgbClr val="99FF99"/>
              </a:solidFill>
              <a:latin typeface="Garamond" pitchFamily="18" charset="0"/>
            </a:endParaRPr>
          </a:p>
        </p:txBody>
      </p:sp>
      <p:sp>
        <p:nvSpPr>
          <p:cNvPr id="296967" name="Text Box 7"/>
          <p:cNvSpPr txBox="1">
            <a:spLocks noChangeArrowheads="1"/>
          </p:cNvSpPr>
          <p:nvPr/>
        </p:nvSpPr>
        <p:spPr bwMode="auto">
          <a:xfrm>
            <a:off x="0" y="609600"/>
            <a:ext cx="4191000" cy="946150"/>
          </a:xfrm>
          <a:prstGeom prst="rect">
            <a:avLst/>
          </a:prstGeom>
          <a:noFill/>
          <a:ln w="9525">
            <a:noFill/>
            <a:miter lim="800000"/>
            <a:headEnd/>
            <a:tailEnd/>
          </a:ln>
          <a:effectLst/>
        </p:spPr>
        <p:txBody>
          <a:bodyPr>
            <a:spAutoFit/>
          </a:bodyPr>
          <a:lstStyle/>
          <a:p>
            <a:pPr>
              <a:spcBef>
                <a:spcPct val="50000"/>
              </a:spcBef>
            </a:pPr>
            <a:r>
              <a:rPr lang="en-CA" sz="2800" dirty="0">
                <a:solidFill>
                  <a:srgbClr val="00CC66"/>
                </a:solidFill>
                <a:latin typeface="Albertus Extra Bold" pitchFamily="34" charset="0"/>
              </a:rPr>
              <a:t>Walking with Miskwaadesi</a:t>
            </a:r>
          </a:p>
        </p:txBody>
      </p:sp>
      <p:sp>
        <p:nvSpPr>
          <p:cNvPr id="296968" name="Text Box 8"/>
          <p:cNvSpPr txBox="1">
            <a:spLocks noChangeArrowheads="1"/>
          </p:cNvSpPr>
          <p:nvPr/>
        </p:nvSpPr>
        <p:spPr bwMode="auto">
          <a:xfrm>
            <a:off x="1143000" y="228600"/>
            <a:ext cx="1905000" cy="366713"/>
          </a:xfrm>
          <a:prstGeom prst="rect">
            <a:avLst/>
          </a:prstGeom>
          <a:noFill/>
          <a:ln w="9525">
            <a:noFill/>
            <a:miter lim="800000"/>
            <a:headEnd/>
            <a:tailEnd/>
          </a:ln>
          <a:effectLst/>
        </p:spPr>
        <p:txBody>
          <a:bodyPr>
            <a:spAutoFit/>
          </a:bodyPr>
          <a:lstStyle/>
          <a:p>
            <a:pPr>
              <a:spcBef>
                <a:spcPct val="50000"/>
              </a:spcBef>
            </a:pPr>
            <a:r>
              <a:rPr lang="en-CA" i="1">
                <a:solidFill>
                  <a:srgbClr val="FFFFCC"/>
                </a:solidFill>
                <a:latin typeface="Garamond" pitchFamily="18" charset="0"/>
              </a:rPr>
              <a:t>Resources</a:t>
            </a:r>
          </a:p>
        </p:txBody>
      </p:sp>
      <p:graphicFrame>
        <p:nvGraphicFramePr>
          <p:cNvPr id="296970" name="Object 10"/>
          <p:cNvGraphicFramePr>
            <a:graphicFrameLocks noChangeAspect="1"/>
          </p:cNvGraphicFramePr>
          <p:nvPr/>
        </p:nvGraphicFramePr>
        <p:xfrm>
          <a:off x="4114800" y="609600"/>
          <a:ext cx="4561782" cy="5904000"/>
        </p:xfrm>
        <a:graphic>
          <a:graphicData uri="http://schemas.openxmlformats.org/presentationml/2006/ole">
            <p:oleObj spid="_x0000_s296970" name="Acrobat Document" r:id="rId3" imgW="5829300" imgH="7543800" progId="AcroExch.Document.7">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alpha val="78000"/>
          </a:srgbClr>
        </a:solidFill>
        <a:effectLst/>
      </p:bgPr>
    </p:bg>
    <p:spTree>
      <p:nvGrpSpPr>
        <p:cNvPr id="1" name=""/>
        <p:cNvGrpSpPr/>
        <p:nvPr/>
      </p:nvGrpSpPr>
      <p:grpSpPr>
        <a:xfrm>
          <a:off x="0" y="0"/>
          <a:ext cx="0" cy="0"/>
          <a:chOff x="0" y="0"/>
          <a:chExt cx="0" cy="0"/>
        </a:xfrm>
      </p:grpSpPr>
      <p:sp>
        <p:nvSpPr>
          <p:cNvPr id="3" name="TextBox 2"/>
          <p:cNvSpPr txBox="1"/>
          <p:nvPr/>
        </p:nvSpPr>
        <p:spPr>
          <a:xfrm>
            <a:off x="5334000" y="762000"/>
            <a:ext cx="3124200" cy="954107"/>
          </a:xfrm>
          <a:prstGeom prst="rect">
            <a:avLst/>
          </a:prstGeom>
          <a:noFill/>
        </p:spPr>
        <p:txBody>
          <a:bodyPr wrap="square" rtlCol="0">
            <a:spAutoFit/>
          </a:bodyPr>
          <a:lstStyle/>
          <a:p>
            <a:r>
              <a:rPr lang="en-CA" sz="2800" dirty="0" smtClean="0">
                <a:solidFill>
                  <a:srgbClr val="FF99FF"/>
                </a:solidFill>
                <a:latin typeface="Albertus Extra Bold" pitchFamily="34" charset="0"/>
              </a:rPr>
              <a:t>Walking with A'nó:wara</a:t>
            </a:r>
            <a:endParaRPr lang="en-CA" sz="2800" dirty="0">
              <a:solidFill>
                <a:srgbClr val="FF99FF"/>
              </a:solidFill>
              <a:latin typeface="Albertus Extra Bold" pitchFamily="34" charset="0"/>
            </a:endParaRPr>
          </a:p>
        </p:txBody>
      </p:sp>
      <p:sp>
        <p:nvSpPr>
          <p:cNvPr id="4" name="TextBox 3"/>
          <p:cNvSpPr txBox="1"/>
          <p:nvPr/>
        </p:nvSpPr>
        <p:spPr>
          <a:xfrm>
            <a:off x="4953000" y="1905000"/>
            <a:ext cx="3733800" cy="2308324"/>
          </a:xfrm>
          <a:prstGeom prst="rect">
            <a:avLst/>
          </a:prstGeom>
          <a:noFill/>
        </p:spPr>
        <p:txBody>
          <a:bodyPr wrap="square" rtlCol="0">
            <a:spAutoFit/>
          </a:bodyPr>
          <a:lstStyle/>
          <a:p>
            <a:r>
              <a:rPr lang="en-CA" sz="2400" i="1" dirty="0" smtClean="0">
                <a:solidFill>
                  <a:srgbClr val="FFCCFF"/>
                </a:solidFill>
                <a:latin typeface="Garamond" pitchFamily="18" charset="0"/>
              </a:rPr>
              <a:t>You are invited to walk in the footsteps of A'nó:wara to learn about environmental issues that confront plant and animal member of the water world</a:t>
            </a:r>
            <a:endParaRPr lang="en-CA" sz="2400" i="1" dirty="0">
              <a:solidFill>
                <a:srgbClr val="FFCCFF"/>
              </a:solidFill>
              <a:latin typeface="Garamond" pitchFamily="18" charset="0"/>
            </a:endParaRPr>
          </a:p>
        </p:txBody>
      </p:sp>
      <p:sp>
        <p:nvSpPr>
          <p:cNvPr id="5" name="TextBox 4"/>
          <p:cNvSpPr txBox="1"/>
          <p:nvPr/>
        </p:nvSpPr>
        <p:spPr>
          <a:xfrm>
            <a:off x="5257800" y="4572000"/>
            <a:ext cx="3352800" cy="1631216"/>
          </a:xfrm>
          <a:prstGeom prst="rect">
            <a:avLst/>
          </a:prstGeom>
          <a:noFill/>
        </p:spPr>
        <p:txBody>
          <a:bodyPr wrap="square" rtlCol="0">
            <a:spAutoFit/>
          </a:bodyPr>
          <a:lstStyle/>
          <a:p>
            <a:r>
              <a:rPr lang="en-CA" sz="2000" dirty="0" smtClean="0">
                <a:solidFill>
                  <a:srgbClr val="FFCCFF"/>
                </a:solidFill>
              </a:rPr>
              <a:t>*Story focused on Haudenosaunee Traditional Knowledge and Western Science ways of knowing</a:t>
            </a:r>
            <a:endParaRPr lang="en-CA" sz="2000" dirty="0">
              <a:solidFill>
                <a:srgbClr val="FFCCFF"/>
              </a:solidFill>
            </a:endParaRPr>
          </a:p>
        </p:txBody>
      </p:sp>
      <p:sp>
        <p:nvSpPr>
          <p:cNvPr id="6" name="TextBox 5"/>
          <p:cNvSpPr txBox="1"/>
          <p:nvPr/>
        </p:nvSpPr>
        <p:spPr>
          <a:xfrm>
            <a:off x="3657600" y="304800"/>
            <a:ext cx="1676400" cy="307777"/>
          </a:xfrm>
          <a:prstGeom prst="rect">
            <a:avLst/>
          </a:prstGeom>
          <a:noFill/>
        </p:spPr>
        <p:txBody>
          <a:bodyPr wrap="square" rtlCol="0">
            <a:spAutoFit/>
          </a:bodyPr>
          <a:lstStyle/>
          <a:p>
            <a:r>
              <a:rPr lang="en-CA" sz="1400" dirty="0" smtClean="0">
                <a:solidFill>
                  <a:srgbClr val="FFFFCC"/>
                </a:solidFill>
              </a:rPr>
              <a:t>Resource</a:t>
            </a:r>
            <a:endParaRPr lang="en-CA" sz="1400" dirty="0">
              <a:solidFill>
                <a:srgbClr val="FFFFCC"/>
              </a:solidFill>
            </a:endParaRPr>
          </a:p>
        </p:txBody>
      </p:sp>
      <p:graphicFrame>
        <p:nvGraphicFramePr>
          <p:cNvPr id="330754" name="Object 2"/>
          <p:cNvGraphicFramePr>
            <a:graphicFrameLocks noChangeAspect="1"/>
          </p:cNvGraphicFramePr>
          <p:nvPr/>
        </p:nvGraphicFramePr>
        <p:xfrm>
          <a:off x="381000" y="685800"/>
          <a:ext cx="4478334" cy="5796000"/>
        </p:xfrm>
        <a:graphic>
          <a:graphicData uri="http://schemas.openxmlformats.org/presentationml/2006/ole">
            <p:oleObj spid="_x0000_s330754" name="Acrobat Document" r:id="rId3" imgW="5829300" imgH="7543800" progId="AcroExch.Document.7">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r="-100000" b="-100000"/>
        </a:gradFill>
        <a:effectLst/>
      </p:bgPr>
    </p:bg>
    <p:spTree>
      <p:nvGrpSpPr>
        <p:cNvPr id="1" name=""/>
        <p:cNvGrpSpPr/>
        <p:nvPr/>
      </p:nvGrpSpPr>
      <p:grpSpPr>
        <a:xfrm>
          <a:off x="0" y="0"/>
          <a:ext cx="0" cy="0"/>
          <a:chOff x="0" y="0"/>
          <a:chExt cx="0" cy="0"/>
        </a:xfrm>
      </p:grpSpPr>
      <p:sp>
        <p:nvSpPr>
          <p:cNvPr id="3" name="TextBox 2"/>
          <p:cNvSpPr txBox="1"/>
          <p:nvPr/>
        </p:nvSpPr>
        <p:spPr>
          <a:xfrm>
            <a:off x="3657600" y="228600"/>
            <a:ext cx="1981200" cy="307777"/>
          </a:xfrm>
          <a:prstGeom prst="rect">
            <a:avLst/>
          </a:prstGeom>
          <a:noFill/>
        </p:spPr>
        <p:txBody>
          <a:bodyPr wrap="square" rtlCol="0">
            <a:spAutoFit/>
          </a:bodyPr>
          <a:lstStyle/>
          <a:p>
            <a:r>
              <a:rPr lang="en-CA" sz="1400" dirty="0" smtClean="0">
                <a:solidFill>
                  <a:srgbClr val="008000"/>
                </a:solidFill>
              </a:rPr>
              <a:t>Resource</a:t>
            </a:r>
            <a:endParaRPr lang="en-CA" sz="1400" dirty="0">
              <a:solidFill>
                <a:srgbClr val="008000"/>
              </a:solidFill>
            </a:endParaRPr>
          </a:p>
        </p:txBody>
      </p:sp>
      <p:graphicFrame>
        <p:nvGraphicFramePr>
          <p:cNvPr id="331778" name="Object 2"/>
          <p:cNvGraphicFramePr>
            <a:graphicFrameLocks noChangeAspect="1"/>
          </p:cNvGraphicFramePr>
          <p:nvPr/>
        </p:nvGraphicFramePr>
        <p:xfrm>
          <a:off x="2514600" y="685800"/>
          <a:ext cx="4533966" cy="5868000"/>
        </p:xfrm>
        <a:graphic>
          <a:graphicData uri="http://schemas.openxmlformats.org/presentationml/2006/ole">
            <p:oleObj spid="_x0000_s331778" name="Acrobat Document" r:id="rId3" imgW="5829300" imgH="7543800" progId="AcroExch.Document.7">
              <p:embed/>
            </p:oleObj>
          </a:graphicData>
        </a:graphic>
      </p:graphicFrame>
      <p:sp>
        <p:nvSpPr>
          <p:cNvPr id="5" name="Rounded Rectangle 4"/>
          <p:cNvSpPr/>
          <p:nvPr/>
        </p:nvSpPr>
        <p:spPr bwMode="auto">
          <a:xfrm>
            <a:off x="304800" y="1066800"/>
            <a:ext cx="1905000" cy="5334000"/>
          </a:xfrm>
          <a:prstGeom prst="roundRect">
            <a:avLst/>
          </a:prstGeom>
          <a:solidFill>
            <a:srgbClr val="FFFFCC"/>
          </a:solid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CA" dirty="0" smtClean="0"/>
          </a:p>
          <a:p>
            <a:pPr marL="0" marR="0" indent="0" algn="ctr" defTabSz="914400" rtl="0" eaLnBrk="1" fontAlgn="base" latinLnBrk="0" hangingPunct="1">
              <a:lnSpc>
                <a:spcPct val="100000"/>
              </a:lnSpc>
              <a:spcBef>
                <a:spcPct val="0"/>
              </a:spcBef>
              <a:spcAft>
                <a:spcPct val="0"/>
              </a:spcAft>
              <a:buClrTx/>
              <a:buSzTx/>
              <a:buFontTx/>
              <a:buNone/>
              <a:tabLst/>
            </a:pPr>
            <a:r>
              <a:rPr lang="en-CA" dirty="0" smtClean="0">
                <a:solidFill>
                  <a:srgbClr val="008000"/>
                </a:solidFill>
              </a:rPr>
              <a:t>Ontario </a:t>
            </a:r>
            <a:r>
              <a:rPr lang="en-CA" i="1" dirty="0" smtClean="0">
                <a:solidFill>
                  <a:srgbClr val="92D050"/>
                </a:solidFill>
              </a:rPr>
              <a:t>Curriculum- based Activities guide </a:t>
            </a:r>
            <a:r>
              <a:rPr lang="en-CA" dirty="0" smtClean="0">
                <a:solidFill>
                  <a:srgbClr val="008000"/>
                </a:solidFill>
              </a:rPr>
              <a:t>focused on grades 4-6</a:t>
            </a:r>
          </a:p>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CA" dirty="0" smtClean="0">
                <a:solidFill>
                  <a:srgbClr val="008000"/>
                </a:solidFill>
              </a:rPr>
              <a:t>Companion document for </a:t>
            </a:r>
            <a:r>
              <a:rPr lang="en-CA" i="1" dirty="0" smtClean="0">
                <a:solidFill>
                  <a:srgbClr val="008000"/>
                </a:solidFill>
              </a:rPr>
              <a:t>Walking with Miskwaadesi </a:t>
            </a:r>
            <a:r>
              <a:rPr lang="en-CA" dirty="0" smtClean="0">
                <a:solidFill>
                  <a:srgbClr val="008000"/>
                </a:solidFill>
              </a:rPr>
              <a:t>and </a:t>
            </a:r>
            <a:r>
              <a:rPr lang="en-CA" i="1" dirty="0" smtClean="0">
                <a:solidFill>
                  <a:srgbClr val="008000"/>
                </a:solidFill>
              </a:rPr>
              <a:t>Walking with A'nó:wara</a:t>
            </a:r>
            <a:endParaRPr kumimoji="0" lang="en-CA" sz="1800" b="1" i="1" u="none" strike="noStrike" cap="none" normalizeH="0" baseline="0" dirty="0" smtClean="0">
              <a:ln>
                <a:noFill/>
              </a:ln>
              <a:solidFill>
                <a:srgbClr val="008000"/>
              </a:solidFill>
              <a:effectLst/>
              <a:latin typeface="Arial" charset="0"/>
            </a:endParaRPr>
          </a:p>
        </p:txBody>
      </p:sp>
      <p:sp>
        <p:nvSpPr>
          <p:cNvPr id="6" name="Rounded Rectangle 5"/>
          <p:cNvSpPr/>
          <p:nvPr/>
        </p:nvSpPr>
        <p:spPr bwMode="auto">
          <a:xfrm>
            <a:off x="7315200" y="914400"/>
            <a:ext cx="1676400" cy="5562600"/>
          </a:xfrm>
          <a:prstGeom prst="roundRect">
            <a:avLst/>
          </a:prstGeom>
          <a:solidFill>
            <a:srgbClr val="FFFFCC"/>
          </a:solid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8000"/>
                </a:solidFill>
                <a:effectLst/>
                <a:latin typeface="Arial" charset="0"/>
              </a:rPr>
              <a:t>Based on Ontario Provincial</a:t>
            </a:r>
            <a:r>
              <a:rPr kumimoji="0" lang="en-CA" sz="1800" b="1" i="0" u="none" strike="noStrike" cap="none" normalizeH="0" dirty="0" smtClean="0">
                <a:ln>
                  <a:noFill/>
                </a:ln>
                <a:solidFill>
                  <a:srgbClr val="008000"/>
                </a:solidFill>
                <a:effectLst/>
                <a:latin typeface="Arial" charset="0"/>
              </a:rPr>
              <a:t> Education Ministry’s</a:t>
            </a:r>
            <a:r>
              <a:rPr kumimoji="0" lang="en-CA" sz="1800" b="1" i="0" u="none" strike="noStrike" cap="none" normalizeH="0" baseline="0" dirty="0" smtClean="0">
                <a:ln>
                  <a:noFill/>
                </a:ln>
                <a:solidFill>
                  <a:srgbClr val="008000"/>
                </a:solidFill>
                <a:effectLst/>
                <a:latin typeface="Arial" charset="0"/>
              </a:rPr>
              <a:t> </a:t>
            </a:r>
            <a:r>
              <a:rPr kumimoji="0" lang="en-CA" sz="1800" b="1" i="0" u="none" strike="noStrike" cap="none" normalizeH="0" dirty="0" smtClean="0">
                <a:ln>
                  <a:noFill/>
                </a:ln>
                <a:solidFill>
                  <a:srgbClr val="008000"/>
                </a:solidFill>
                <a:effectLst/>
                <a:latin typeface="Arial" charset="0"/>
              </a:rPr>
              <a:t> Expectation guidelines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CA" dirty="0"/>
          </a:p>
          <a:p>
            <a:pPr marL="0" marR="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dirty="0" smtClean="0">
                <a:ln>
                  <a:noFill/>
                </a:ln>
                <a:solidFill>
                  <a:srgbClr val="008000"/>
                </a:solidFill>
                <a:effectLst/>
                <a:latin typeface="Arial" charset="0"/>
              </a:rPr>
              <a:t>All photo-copy ready activity work sheets and web links are provided inside guide</a:t>
            </a:r>
          </a:p>
          <a:p>
            <a:pPr marL="0" marR="0" indent="0" algn="ctr" defTabSz="914400" rtl="0" eaLnBrk="1" fontAlgn="base" latinLnBrk="0" hangingPunct="1">
              <a:lnSpc>
                <a:spcPct val="100000"/>
              </a:lnSpc>
              <a:spcBef>
                <a:spcPct val="0"/>
              </a:spcBef>
              <a:spcAft>
                <a:spcPct val="0"/>
              </a:spcAft>
              <a:buClrTx/>
              <a:buSzTx/>
              <a:buFontTx/>
              <a:buNone/>
              <a:tabLst/>
            </a:pPr>
            <a:endParaRPr lang="en-CA" baseline="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00CC">
                <a:alpha val="61000"/>
              </a:srgbClr>
            </a:gs>
            <a:gs pos="100000">
              <a:srgbClr val="6600CC">
                <a:gamma/>
                <a:shade val="46275"/>
                <a:invGamma/>
              </a:srgbClr>
            </a:gs>
          </a:gsLst>
          <a:lin ang="5400000" scaled="1"/>
        </a:gradFill>
        <a:effectLst/>
      </p:bgPr>
    </p:bg>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a:xfrm>
            <a:off x="5029200" y="609600"/>
            <a:ext cx="3429000" cy="609600"/>
          </a:xfrm>
        </p:spPr>
        <p:txBody>
          <a:bodyPr/>
          <a:lstStyle/>
          <a:p>
            <a:r>
              <a:rPr lang="en-CA" sz="3600" dirty="0">
                <a:solidFill>
                  <a:srgbClr val="FFCCFF"/>
                </a:solidFill>
                <a:latin typeface="Albertus Extra Bold (W1)" pitchFamily="34" charset="0"/>
              </a:rPr>
              <a:t/>
            </a:r>
            <a:br>
              <a:rPr lang="en-CA" sz="3600" dirty="0">
                <a:solidFill>
                  <a:srgbClr val="FFCCFF"/>
                </a:solidFill>
                <a:latin typeface="Albertus Extra Bold (W1)" pitchFamily="34" charset="0"/>
              </a:rPr>
            </a:br>
            <a:r>
              <a:rPr lang="en-CA" sz="3600" dirty="0">
                <a:solidFill>
                  <a:srgbClr val="FFCCFF"/>
                </a:solidFill>
                <a:latin typeface="Albertus Extra Bold" pitchFamily="34" charset="0"/>
              </a:rPr>
              <a:t>Frog Calls CD </a:t>
            </a:r>
            <a:r>
              <a:rPr lang="en-CA" sz="3600" dirty="0">
                <a:solidFill>
                  <a:srgbClr val="FFCCFF"/>
                </a:solidFill>
                <a:latin typeface="Albertus Extra Bold (W1)" pitchFamily="34" charset="0"/>
              </a:rPr>
              <a:t/>
            </a:r>
            <a:br>
              <a:rPr lang="en-CA" sz="3600" dirty="0">
                <a:solidFill>
                  <a:srgbClr val="FFCCFF"/>
                </a:solidFill>
                <a:latin typeface="Albertus Extra Bold (W1)" pitchFamily="34" charset="0"/>
              </a:rPr>
            </a:br>
            <a:endParaRPr lang="en-CA" sz="4000" dirty="0"/>
          </a:p>
        </p:txBody>
      </p:sp>
      <p:graphicFrame>
        <p:nvGraphicFramePr>
          <p:cNvPr id="82947" name="Object 3"/>
          <p:cNvGraphicFramePr>
            <a:graphicFrameLocks noChangeAspect="1"/>
          </p:cNvGraphicFramePr>
          <p:nvPr>
            <p:ph sz="half" idx="1"/>
          </p:nvPr>
        </p:nvGraphicFramePr>
        <p:xfrm>
          <a:off x="4876800" y="1752600"/>
          <a:ext cx="3959225" cy="4267200"/>
        </p:xfrm>
        <a:graphic>
          <a:graphicData uri="http://schemas.openxmlformats.org/presentationml/2006/ole">
            <p:oleObj spid="_x0000_s82947" name="Acrobat Document" r:id="rId3" imgW="5829300" imgH="7543800" progId="AcroExch.Document.7">
              <p:embed/>
            </p:oleObj>
          </a:graphicData>
        </a:graphic>
      </p:graphicFrame>
      <p:graphicFrame>
        <p:nvGraphicFramePr>
          <p:cNvPr id="82950" name="Object 6"/>
          <p:cNvGraphicFramePr>
            <a:graphicFrameLocks noChangeAspect="1"/>
          </p:cNvGraphicFramePr>
          <p:nvPr>
            <p:ph sz="half" idx="2"/>
          </p:nvPr>
        </p:nvGraphicFramePr>
        <p:xfrm>
          <a:off x="304800" y="609600"/>
          <a:ext cx="4194175" cy="4267200"/>
        </p:xfrm>
        <a:graphic>
          <a:graphicData uri="http://schemas.openxmlformats.org/presentationml/2006/ole">
            <p:oleObj spid="_x0000_s82950" name="Acrobat Document" r:id="rId4" imgW="3209849" imgH="3171749" progId="AcroExch.Document.7">
              <p:embed/>
            </p:oleObj>
          </a:graphicData>
        </a:graphic>
      </p:graphicFrame>
      <p:sp>
        <p:nvSpPr>
          <p:cNvPr id="82952" name="Text Box 8"/>
          <p:cNvSpPr txBox="1">
            <a:spLocks noChangeArrowheads="1"/>
          </p:cNvSpPr>
          <p:nvPr/>
        </p:nvSpPr>
        <p:spPr bwMode="auto">
          <a:xfrm>
            <a:off x="3657600" y="228600"/>
            <a:ext cx="1752600" cy="369332"/>
          </a:xfrm>
          <a:prstGeom prst="rect">
            <a:avLst/>
          </a:prstGeom>
          <a:noFill/>
          <a:ln w="9525">
            <a:noFill/>
            <a:miter lim="800000"/>
            <a:headEnd/>
            <a:tailEnd/>
          </a:ln>
          <a:effectLst/>
        </p:spPr>
        <p:txBody>
          <a:bodyPr>
            <a:spAutoFit/>
          </a:bodyPr>
          <a:lstStyle/>
          <a:p>
            <a:pPr>
              <a:spcBef>
                <a:spcPct val="50000"/>
              </a:spcBef>
            </a:pPr>
            <a:r>
              <a:rPr lang="en-CA" dirty="0">
                <a:solidFill>
                  <a:srgbClr val="FF66FF"/>
                </a:solidFill>
                <a:latin typeface="Garamond" pitchFamily="18" charset="0"/>
              </a:rPr>
              <a:t>Resources</a:t>
            </a:r>
          </a:p>
        </p:txBody>
      </p:sp>
      <p:sp>
        <p:nvSpPr>
          <p:cNvPr id="82953" name="Text Box 9"/>
          <p:cNvSpPr txBox="1">
            <a:spLocks noChangeArrowheads="1"/>
          </p:cNvSpPr>
          <p:nvPr/>
        </p:nvSpPr>
        <p:spPr bwMode="auto">
          <a:xfrm>
            <a:off x="6172200" y="6248400"/>
            <a:ext cx="1600200" cy="366713"/>
          </a:xfrm>
          <a:prstGeom prst="rect">
            <a:avLst/>
          </a:prstGeom>
          <a:noFill/>
          <a:ln w="9525">
            <a:noFill/>
            <a:miter lim="800000"/>
            <a:headEnd/>
            <a:tailEnd/>
          </a:ln>
          <a:effectLst/>
        </p:spPr>
        <p:txBody>
          <a:bodyPr wrap="square">
            <a:spAutoFit/>
          </a:bodyPr>
          <a:lstStyle/>
          <a:p>
            <a:pPr>
              <a:spcBef>
                <a:spcPct val="50000"/>
              </a:spcBef>
            </a:pPr>
            <a:r>
              <a:rPr lang="en-CA" dirty="0">
                <a:solidFill>
                  <a:srgbClr val="FF99FF"/>
                </a:solidFill>
                <a:latin typeface="Garamond" pitchFamily="18" charset="0"/>
              </a:rPr>
              <a:t>Mohawk</a:t>
            </a:r>
          </a:p>
        </p:txBody>
      </p:sp>
      <p:sp>
        <p:nvSpPr>
          <p:cNvPr id="82954" name="Text Box 10"/>
          <p:cNvSpPr txBox="1">
            <a:spLocks noChangeArrowheads="1"/>
          </p:cNvSpPr>
          <p:nvPr/>
        </p:nvSpPr>
        <p:spPr bwMode="auto">
          <a:xfrm>
            <a:off x="1295400" y="5105400"/>
            <a:ext cx="1905000" cy="366713"/>
          </a:xfrm>
          <a:prstGeom prst="rect">
            <a:avLst/>
          </a:prstGeom>
          <a:noFill/>
          <a:ln w="9525">
            <a:noFill/>
            <a:miter lim="800000"/>
            <a:headEnd/>
            <a:tailEnd/>
          </a:ln>
          <a:effectLst/>
        </p:spPr>
        <p:txBody>
          <a:bodyPr wrap="square">
            <a:spAutoFit/>
          </a:bodyPr>
          <a:lstStyle/>
          <a:p>
            <a:pPr>
              <a:spcBef>
                <a:spcPct val="50000"/>
              </a:spcBef>
            </a:pPr>
            <a:r>
              <a:rPr lang="en-CA" dirty="0">
                <a:solidFill>
                  <a:srgbClr val="FF99FF"/>
                </a:solidFill>
                <a:latin typeface="Garamond" pitchFamily="18" charset="0"/>
              </a:rPr>
              <a:t>Ojibway</a:t>
            </a:r>
          </a:p>
        </p:txBody>
      </p:sp>
      <p:sp>
        <p:nvSpPr>
          <p:cNvPr id="10" name="TextBox 9"/>
          <p:cNvSpPr txBox="1"/>
          <p:nvPr/>
        </p:nvSpPr>
        <p:spPr>
          <a:xfrm>
            <a:off x="457200" y="5867400"/>
            <a:ext cx="3886200" cy="646331"/>
          </a:xfrm>
          <a:prstGeom prst="rect">
            <a:avLst/>
          </a:prstGeom>
          <a:noFill/>
        </p:spPr>
        <p:txBody>
          <a:bodyPr wrap="square" rtlCol="0">
            <a:spAutoFit/>
          </a:bodyPr>
          <a:lstStyle/>
          <a:p>
            <a:r>
              <a:rPr lang="en-CA" dirty="0" smtClean="0">
                <a:solidFill>
                  <a:srgbClr val="FFCCFF"/>
                </a:solidFill>
              </a:rPr>
              <a:t>Curriculum Education bundle component</a:t>
            </a:r>
            <a:endParaRPr lang="en-CA" dirty="0">
              <a:solidFill>
                <a:srgbClr val="FFCC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19" name="Rounded Rectangle 18"/>
          <p:cNvSpPr/>
          <p:nvPr/>
        </p:nvSpPr>
        <p:spPr bwMode="auto">
          <a:xfrm>
            <a:off x="3581400" y="1752600"/>
            <a:ext cx="2209800" cy="4343400"/>
          </a:xfrm>
          <a:prstGeom prst="roundRect">
            <a:avLst/>
          </a:prstGeom>
          <a:solidFill>
            <a:srgbClr val="A0D565"/>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smtClean="0">
              <a:ln>
                <a:noFill/>
              </a:ln>
              <a:solidFill>
                <a:schemeClr val="tx1"/>
              </a:solidFill>
              <a:effectLst/>
              <a:latin typeface="Arial" charset="0"/>
            </a:endParaRPr>
          </a:p>
        </p:txBody>
      </p:sp>
      <p:sp>
        <p:nvSpPr>
          <p:cNvPr id="58375" name="Rectangle 7"/>
          <p:cNvSpPr>
            <a:spLocks noGrp="1" noChangeArrowheads="1"/>
          </p:cNvSpPr>
          <p:nvPr>
            <p:ph type="title"/>
          </p:nvPr>
        </p:nvSpPr>
        <p:spPr>
          <a:xfrm>
            <a:off x="3276600" y="609600"/>
            <a:ext cx="2743200" cy="1066800"/>
          </a:xfrm>
        </p:spPr>
        <p:txBody>
          <a:bodyPr/>
          <a:lstStyle/>
          <a:p>
            <a:r>
              <a:rPr lang="en-CA" sz="4000" dirty="0" smtClean="0">
                <a:solidFill>
                  <a:srgbClr val="008000"/>
                </a:solidFill>
                <a:latin typeface="Albertus Extra Bold" pitchFamily="34" charset="0"/>
              </a:rPr>
              <a:t>Identifier </a:t>
            </a:r>
            <a:r>
              <a:rPr lang="en-CA" sz="4000" dirty="0">
                <a:solidFill>
                  <a:srgbClr val="008000"/>
                </a:solidFill>
                <a:latin typeface="Albertus Extra Bold" pitchFamily="34" charset="0"/>
              </a:rPr>
              <a:t>Guides</a:t>
            </a:r>
          </a:p>
        </p:txBody>
      </p:sp>
      <p:sp>
        <p:nvSpPr>
          <p:cNvPr id="58393" name="Text Box 25"/>
          <p:cNvSpPr txBox="1">
            <a:spLocks noChangeArrowheads="1"/>
          </p:cNvSpPr>
          <p:nvPr/>
        </p:nvSpPr>
        <p:spPr bwMode="auto">
          <a:xfrm>
            <a:off x="3200400" y="220663"/>
            <a:ext cx="2590800" cy="366712"/>
          </a:xfrm>
          <a:prstGeom prst="rect">
            <a:avLst/>
          </a:prstGeom>
          <a:noFill/>
          <a:ln w="9525">
            <a:noFill/>
            <a:miter lim="800000"/>
            <a:headEnd/>
            <a:tailEnd/>
          </a:ln>
          <a:effectLst/>
        </p:spPr>
        <p:txBody>
          <a:bodyPr>
            <a:spAutoFit/>
          </a:bodyPr>
          <a:lstStyle/>
          <a:p>
            <a:pPr>
              <a:spcBef>
                <a:spcPct val="50000"/>
              </a:spcBef>
            </a:pPr>
            <a:endParaRPr lang="en-CA"/>
          </a:p>
        </p:txBody>
      </p:sp>
      <p:sp>
        <p:nvSpPr>
          <p:cNvPr id="58395" name="Text Box 27"/>
          <p:cNvSpPr txBox="1">
            <a:spLocks noChangeArrowheads="1"/>
          </p:cNvSpPr>
          <p:nvPr/>
        </p:nvSpPr>
        <p:spPr bwMode="auto">
          <a:xfrm>
            <a:off x="3962400" y="228600"/>
            <a:ext cx="1371600" cy="338554"/>
          </a:xfrm>
          <a:prstGeom prst="rect">
            <a:avLst/>
          </a:prstGeom>
          <a:noFill/>
          <a:ln w="9525">
            <a:noFill/>
            <a:miter lim="800000"/>
            <a:headEnd/>
            <a:tailEnd/>
          </a:ln>
          <a:effectLst/>
        </p:spPr>
        <p:txBody>
          <a:bodyPr wrap="square">
            <a:spAutoFit/>
          </a:bodyPr>
          <a:lstStyle/>
          <a:p>
            <a:pPr>
              <a:spcBef>
                <a:spcPct val="50000"/>
              </a:spcBef>
            </a:pPr>
            <a:r>
              <a:rPr lang="en-CA" sz="1600" dirty="0">
                <a:solidFill>
                  <a:srgbClr val="008000"/>
                </a:solidFill>
                <a:latin typeface="Garamond" pitchFamily="18" charset="0"/>
              </a:rPr>
              <a:t>Resources</a:t>
            </a:r>
          </a:p>
        </p:txBody>
      </p:sp>
      <p:sp>
        <p:nvSpPr>
          <p:cNvPr id="58396" name="Text Box 28"/>
          <p:cNvSpPr txBox="1">
            <a:spLocks noChangeArrowheads="1"/>
          </p:cNvSpPr>
          <p:nvPr/>
        </p:nvSpPr>
        <p:spPr bwMode="auto">
          <a:xfrm>
            <a:off x="838200" y="6248400"/>
            <a:ext cx="1905000" cy="366713"/>
          </a:xfrm>
          <a:prstGeom prst="rect">
            <a:avLst/>
          </a:prstGeom>
          <a:noFill/>
          <a:ln w="9525">
            <a:noFill/>
            <a:miter lim="800000"/>
            <a:headEnd/>
            <a:tailEnd/>
          </a:ln>
          <a:effectLst/>
        </p:spPr>
        <p:txBody>
          <a:bodyPr>
            <a:spAutoFit/>
          </a:bodyPr>
          <a:lstStyle/>
          <a:p>
            <a:pPr>
              <a:spcBef>
                <a:spcPct val="50000"/>
              </a:spcBef>
            </a:pPr>
            <a:r>
              <a:rPr lang="en-CA" dirty="0">
                <a:solidFill>
                  <a:srgbClr val="A0D565"/>
                </a:solidFill>
                <a:latin typeface="Garamond" pitchFamily="18" charset="0"/>
              </a:rPr>
              <a:t>Mohawk</a:t>
            </a:r>
          </a:p>
        </p:txBody>
      </p:sp>
      <p:sp>
        <p:nvSpPr>
          <p:cNvPr id="58397" name="Text Box 29"/>
          <p:cNvSpPr txBox="1">
            <a:spLocks noChangeArrowheads="1"/>
          </p:cNvSpPr>
          <p:nvPr/>
        </p:nvSpPr>
        <p:spPr bwMode="auto">
          <a:xfrm>
            <a:off x="6934200" y="6096000"/>
            <a:ext cx="1219200" cy="366713"/>
          </a:xfrm>
          <a:prstGeom prst="rect">
            <a:avLst/>
          </a:prstGeom>
          <a:noFill/>
          <a:ln w="9525">
            <a:noFill/>
            <a:miter lim="800000"/>
            <a:headEnd/>
            <a:tailEnd/>
          </a:ln>
          <a:effectLst/>
        </p:spPr>
        <p:txBody>
          <a:bodyPr>
            <a:spAutoFit/>
          </a:bodyPr>
          <a:lstStyle/>
          <a:p>
            <a:pPr>
              <a:spcBef>
                <a:spcPct val="50000"/>
              </a:spcBef>
            </a:pPr>
            <a:r>
              <a:rPr lang="en-CA" dirty="0">
                <a:solidFill>
                  <a:srgbClr val="A0D565"/>
                </a:solidFill>
                <a:latin typeface="Garamond" pitchFamily="18" charset="0"/>
              </a:rPr>
              <a:t>Ojibway</a:t>
            </a:r>
          </a:p>
        </p:txBody>
      </p:sp>
      <p:graphicFrame>
        <p:nvGraphicFramePr>
          <p:cNvPr id="58398" name="Object 30"/>
          <p:cNvGraphicFramePr>
            <a:graphicFrameLocks noChangeAspect="1"/>
          </p:cNvGraphicFramePr>
          <p:nvPr/>
        </p:nvGraphicFramePr>
        <p:xfrm>
          <a:off x="304800" y="990600"/>
          <a:ext cx="3103140" cy="5112000"/>
        </p:xfrm>
        <a:graphic>
          <a:graphicData uri="http://schemas.openxmlformats.org/presentationml/2006/ole">
            <p:oleObj spid="_x0000_s58398" name="Acrobat Document" r:id="rId3" imgW="5829300" imgH="9601200" progId="AcroExch.Document.7">
              <p:embed/>
            </p:oleObj>
          </a:graphicData>
        </a:graphic>
      </p:graphicFrame>
      <p:graphicFrame>
        <p:nvGraphicFramePr>
          <p:cNvPr id="58399" name="Object 31"/>
          <p:cNvGraphicFramePr>
            <a:graphicFrameLocks noChangeAspect="1"/>
          </p:cNvGraphicFramePr>
          <p:nvPr/>
        </p:nvGraphicFramePr>
        <p:xfrm>
          <a:off x="5943600" y="990600"/>
          <a:ext cx="3015728" cy="4968000"/>
        </p:xfrm>
        <a:graphic>
          <a:graphicData uri="http://schemas.openxmlformats.org/presentationml/2006/ole">
            <p:oleObj spid="_x0000_s58399" name="Acrobat Document" r:id="rId4" imgW="5829300" imgH="9601200" progId="AcroExch.Document.7">
              <p:embed/>
            </p:oleObj>
          </a:graphicData>
        </a:graphic>
      </p:graphicFrame>
      <p:sp>
        <p:nvSpPr>
          <p:cNvPr id="17" name="TextBox 16"/>
          <p:cNvSpPr txBox="1"/>
          <p:nvPr/>
        </p:nvSpPr>
        <p:spPr>
          <a:xfrm>
            <a:off x="3505200" y="2057400"/>
            <a:ext cx="2209800" cy="1200329"/>
          </a:xfrm>
          <a:prstGeom prst="rect">
            <a:avLst/>
          </a:prstGeom>
          <a:noFill/>
        </p:spPr>
        <p:txBody>
          <a:bodyPr wrap="square" rtlCol="0">
            <a:spAutoFit/>
          </a:bodyPr>
          <a:lstStyle/>
          <a:p>
            <a:r>
              <a:rPr lang="en-CA" dirty="0" smtClean="0">
                <a:solidFill>
                  <a:srgbClr val="FFFFCC"/>
                </a:solidFill>
              </a:rPr>
              <a:t>Available</a:t>
            </a:r>
            <a:r>
              <a:rPr lang="en-CA" b="0" dirty="0" smtClean="0">
                <a:solidFill>
                  <a:srgbClr val="FFFFCC"/>
                </a:solidFill>
              </a:rPr>
              <a:t> </a:t>
            </a:r>
            <a:r>
              <a:rPr lang="en-CA" dirty="0" smtClean="0">
                <a:solidFill>
                  <a:srgbClr val="FFFFCC"/>
                </a:solidFill>
              </a:rPr>
              <a:t>in Haudenosaunee and Anishinaabe languages</a:t>
            </a:r>
            <a:endParaRPr lang="en-CA" dirty="0">
              <a:solidFill>
                <a:srgbClr val="FFFFCC"/>
              </a:solidFill>
            </a:endParaRPr>
          </a:p>
        </p:txBody>
      </p:sp>
      <p:sp>
        <p:nvSpPr>
          <p:cNvPr id="18" name="TextBox 17"/>
          <p:cNvSpPr txBox="1"/>
          <p:nvPr/>
        </p:nvSpPr>
        <p:spPr>
          <a:xfrm>
            <a:off x="3733800" y="3505200"/>
            <a:ext cx="1981200" cy="2308324"/>
          </a:xfrm>
          <a:prstGeom prst="rect">
            <a:avLst/>
          </a:prstGeom>
          <a:noFill/>
        </p:spPr>
        <p:txBody>
          <a:bodyPr wrap="square" rtlCol="0">
            <a:spAutoFit/>
          </a:bodyPr>
          <a:lstStyle/>
          <a:p>
            <a:r>
              <a:rPr lang="en-CA" dirty="0" smtClean="0">
                <a:solidFill>
                  <a:srgbClr val="008000"/>
                </a:solidFill>
              </a:rPr>
              <a:t>Ontario Species at Risk laminated identifiers for </a:t>
            </a:r>
            <a:r>
              <a:rPr lang="en-CA" i="1" dirty="0" smtClean="0">
                <a:solidFill>
                  <a:srgbClr val="008000"/>
                </a:solidFill>
              </a:rPr>
              <a:t>turtles, frogs, toads, salamanders &amp; snakes </a:t>
            </a:r>
            <a:endParaRPr lang="en-CA" i="1" dirty="0">
              <a:solidFill>
                <a:srgbClr val="008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8" name="Picture 6" descr="Rawhide_Rattles"/>
          <p:cNvPicPr>
            <a:picLocks noChangeAspect="1" noChangeArrowheads="1"/>
          </p:cNvPicPr>
          <p:nvPr>
            <p:ph sz="half" idx="2"/>
          </p:nvPr>
        </p:nvPicPr>
        <p:blipFill>
          <a:blip r:embed="rId2" cstate="print"/>
          <a:srcRect/>
          <a:stretch>
            <a:fillRect/>
          </a:stretch>
        </p:blipFill>
        <p:spPr>
          <a:xfrm>
            <a:off x="0" y="0"/>
            <a:ext cx="9144000" cy="6858000"/>
          </a:xfrm>
          <a:noFill/>
          <a:ln/>
        </p:spPr>
      </p:pic>
      <p:sp>
        <p:nvSpPr>
          <p:cNvPr id="197634" name="Rectangle 2"/>
          <p:cNvSpPr>
            <a:spLocks noGrp="1" noChangeArrowheads="1"/>
          </p:cNvSpPr>
          <p:nvPr>
            <p:ph type="title"/>
          </p:nvPr>
        </p:nvSpPr>
        <p:spPr>
          <a:xfrm>
            <a:off x="3429000" y="274638"/>
            <a:ext cx="5257800" cy="1143000"/>
          </a:xfrm>
        </p:spPr>
        <p:txBody>
          <a:bodyPr/>
          <a:lstStyle/>
          <a:p>
            <a:r>
              <a:rPr lang="en-CA" sz="4800" b="1">
                <a:solidFill>
                  <a:srgbClr val="FFFFCC"/>
                </a:solidFill>
                <a:latin typeface="Albertus Extra Bold (W1)" pitchFamily="34" charset="0"/>
              </a:rPr>
              <a:t>Mission</a:t>
            </a:r>
          </a:p>
        </p:txBody>
      </p:sp>
      <p:sp>
        <p:nvSpPr>
          <p:cNvPr id="197635" name="Rectangle 3"/>
          <p:cNvSpPr>
            <a:spLocks noGrp="1" noChangeArrowheads="1"/>
          </p:cNvSpPr>
          <p:nvPr>
            <p:ph type="body" sz="half" idx="1"/>
          </p:nvPr>
        </p:nvSpPr>
        <p:spPr>
          <a:xfrm>
            <a:off x="0" y="4267200"/>
            <a:ext cx="4953000" cy="2590800"/>
          </a:xfrm>
        </p:spPr>
        <p:txBody>
          <a:bodyPr/>
          <a:lstStyle/>
          <a:p>
            <a:pPr algn="ctr">
              <a:buFontTx/>
              <a:buNone/>
            </a:pPr>
            <a:r>
              <a:rPr lang="en-CA" sz="2800" b="1">
                <a:solidFill>
                  <a:srgbClr val="FFFFCC"/>
                </a:solidFill>
                <a:latin typeface="Garamond" pitchFamily="18" charset="0"/>
              </a:rPr>
              <a:t>Turtle Island Conservation partners with First Nations communities to preserve cultural &amp; natural landscapes.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a:xfrm>
            <a:off x="1219200" y="762000"/>
            <a:ext cx="6934200" cy="838200"/>
          </a:xfrm>
        </p:spPr>
        <p:txBody>
          <a:bodyPr/>
          <a:lstStyle/>
          <a:p>
            <a:r>
              <a:rPr lang="en-CA" dirty="0">
                <a:latin typeface="Albertus Extra Bold" pitchFamily="34" charset="0"/>
              </a:rPr>
              <a:t>Turtle Crossing signs</a:t>
            </a:r>
          </a:p>
        </p:txBody>
      </p:sp>
      <p:graphicFrame>
        <p:nvGraphicFramePr>
          <p:cNvPr id="84995" name="Object 3"/>
          <p:cNvGraphicFramePr>
            <a:graphicFrameLocks noChangeAspect="1"/>
          </p:cNvGraphicFramePr>
          <p:nvPr>
            <p:ph idx="1"/>
          </p:nvPr>
        </p:nvGraphicFramePr>
        <p:xfrm>
          <a:off x="457200" y="1814513"/>
          <a:ext cx="8229600" cy="4102100"/>
        </p:xfrm>
        <a:graphic>
          <a:graphicData uri="http://schemas.openxmlformats.org/presentationml/2006/ole">
            <p:oleObj spid="_x0000_s84995" name="Acrobat Document" r:id="rId3" imgW="30861000" imgH="15354300" progId="AcroExch.Document.7">
              <p:embed/>
            </p:oleObj>
          </a:graphicData>
        </a:graphic>
      </p:graphicFrame>
      <p:sp>
        <p:nvSpPr>
          <p:cNvPr id="84998" name="Text Box 6"/>
          <p:cNvSpPr txBox="1">
            <a:spLocks noChangeArrowheads="1"/>
          </p:cNvSpPr>
          <p:nvPr/>
        </p:nvSpPr>
        <p:spPr bwMode="auto">
          <a:xfrm>
            <a:off x="3505200" y="381000"/>
            <a:ext cx="2133600" cy="369332"/>
          </a:xfrm>
          <a:prstGeom prst="rect">
            <a:avLst/>
          </a:prstGeom>
          <a:noFill/>
          <a:ln w="9525">
            <a:noFill/>
            <a:miter lim="800000"/>
            <a:headEnd/>
            <a:tailEnd/>
          </a:ln>
          <a:effectLst/>
        </p:spPr>
        <p:txBody>
          <a:bodyPr>
            <a:spAutoFit/>
          </a:bodyPr>
          <a:lstStyle/>
          <a:p>
            <a:pPr>
              <a:spcBef>
                <a:spcPct val="50000"/>
              </a:spcBef>
            </a:pPr>
            <a:r>
              <a:rPr lang="en-CA" dirty="0">
                <a:solidFill>
                  <a:schemeClr val="tx2"/>
                </a:solidFill>
                <a:latin typeface="Garamond" pitchFamily="18" charset="0"/>
              </a:rPr>
              <a:t>Resources</a:t>
            </a:r>
          </a:p>
        </p:txBody>
      </p:sp>
      <p:sp>
        <p:nvSpPr>
          <p:cNvPr id="84999" name="Text Box 7"/>
          <p:cNvSpPr txBox="1">
            <a:spLocks noChangeArrowheads="1"/>
          </p:cNvSpPr>
          <p:nvPr/>
        </p:nvSpPr>
        <p:spPr bwMode="auto">
          <a:xfrm>
            <a:off x="1676400" y="6172200"/>
            <a:ext cx="1600200" cy="400110"/>
          </a:xfrm>
          <a:prstGeom prst="rect">
            <a:avLst/>
          </a:prstGeom>
          <a:noFill/>
          <a:ln w="9525">
            <a:noFill/>
            <a:miter lim="800000"/>
            <a:headEnd/>
            <a:tailEnd/>
          </a:ln>
          <a:effectLst/>
        </p:spPr>
        <p:txBody>
          <a:bodyPr>
            <a:spAutoFit/>
          </a:bodyPr>
          <a:lstStyle/>
          <a:p>
            <a:pPr>
              <a:spcBef>
                <a:spcPct val="50000"/>
              </a:spcBef>
            </a:pPr>
            <a:r>
              <a:rPr lang="en-CA" sz="2000" dirty="0">
                <a:solidFill>
                  <a:schemeClr val="hlink"/>
                </a:solidFill>
                <a:latin typeface="Garamond" pitchFamily="18" charset="0"/>
              </a:rPr>
              <a:t>Mohawk</a:t>
            </a:r>
          </a:p>
        </p:txBody>
      </p:sp>
      <p:sp>
        <p:nvSpPr>
          <p:cNvPr id="85000" name="Text Box 8"/>
          <p:cNvSpPr txBox="1">
            <a:spLocks noChangeArrowheads="1"/>
          </p:cNvSpPr>
          <p:nvPr/>
        </p:nvSpPr>
        <p:spPr bwMode="auto">
          <a:xfrm>
            <a:off x="6019800" y="6172200"/>
            <a:ext cx="1219200" cy="400110"/>
          </a:xfrm>
          <a:prstGeom prst="rect">
            <a:avLst/>
          </a:prstGeom>
          <a:noFill/>
          <a:ln w="9525">
            <a:noFill/>
            <a:miter lim="800000"/>
            <a:headEnd/>
            <a:tailEnd/>
          </a:ln>
          <a:effectLst/>
        </p:spPr>
        <p:txBody>
          <a:bodyPr wrap="square">
            <a:spAutoFit/>
          </a:bodyPr>
          <a:lstStyle/>
          <a:p>
            <a:pPr>
              <a:spcBef>
                <a:spcPct val="50000"/>
              </a:spcBef>
            </a:pPr>
            <a:r>
              <a:rPr lang="en-CA" sz="2000" dirty="0">
                <a:solidFill>
                  <a:schemeClr val="hlink"/>
                </a:solidFill>
                <a:latin typeface="Garamond" pitchFamily="18" charset="0"/>
              </a:rPr>
              <a:t>Ojibway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6633">
            <a:alpha val="70000"/>
          </a:srgbClr>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1600200" y="152400"/>
            <a:ext cx="5715000" cy="1143000"/>
          </a:xfrm>
        </p:spPr>
        <p:txBody>
          <a:bodyPr/>
          <a:lstStyle/>
          <a:p>
            <a:r>
              <a:rPr lang="en-CA" sz="1400" dirty="0">
                <a:solidFill>
                  <a:srgbClr val="666633"/>
                </a:solidFill>
                <a:latin typeface="Garamond" pitchFamily="18" charset="0"/>
              </a:rPr>
              <a:t>RESOURCES</a:t>
            </a:r>
            <a:r>
              <a:rPr lang="en-CA" sz="2400" i="1" dirty="0">
                <a:solidFill>
                  <a:schemeClr val="accent2"/>
                </a:solidFill>
                <a:latin typeface="Garamond" pitchFamily="18" charset="0"/>
              </a:rPr>
              <a:t/>
            </a:r>
            <a:br>
              <a:rPr lang="en-CA" sz="2400" i="1" dirty="0">
                <a:solidFill>
                  <a:schemeClr val="accent2"/>
                </a:solidFill>
                <a:latin typeface="Garamond" pitchFamily="18" charset="0"/>
              </a:rPr>
            </a:br>
            <a:r>
              <a:rPr lang="en-CA" dirty="0">
                <a:solidFill>
                  <a:srgbClr val="FFFFCC"/>
                </a:solidFill>
                <a:latin typeface="Albertus Extra Bold" pitchFamily="34" charset="0"/>
              </a:rPr>
              <a:t>13 Moons Calendar</a:t>
            </a:r>
          </a:p>
        </p:txBody>
      </p:sp>
      <p:pic>
        <p:nvPicPr>
          <p:cNvPr id="323588" name="Picture 4" descr="Wasauksing calendar group shot"/>
          <p:cNvPicPr>
            <a:picLocks noChangeAspect="1" noChangeArrowheads="1"/>
          </p:cNvPicPr>
          <p:nvPr>
            <p:ph idx="1"/>
          </p:nvPr>
        </p:nvPicPr>
        <p:blipFill>
          <a:blip r:embed="rId2" cstate="print"/>
          <a:srcRect t="3367" r="10339"/>
          <a:stretch>
            <a:fillRect/>
          </a:stretch>
        </p:blipFill>
        <p:spPr>
          <a:xfrm>
            <a:off x="1752600" y="1524000"/>
            <a:ext cx="5410200" cy="4373563"/>
          </a:xfrm>
          <a:prstGeom prst="round2DiagRect">
            <a:avLst>
              <a:gd name="adj1" fmla="val 16667"/>
              <a:gd name="adj2" fmla="val 0"/>
            </a:avLst>
          </a:prstGeom>
          <a:ln w="28575" cap="sq">
            <a:solidFill>
              <a:srgbClr val="FFFFCC"/>
            </a:solidFill>
            <a:prstDash val="solid"/>
            <a:miter lim="800000"/>
          </a:ln>
          <a:effectLst>
            <a:outerShdw blurRad="254000" algn="tl" rotWithShape="0">
              <a:srgbClr val="000000">
                <a:alpha val="43000"/>
              </a:srgbClr>
            </a:outerShdw>
          </a:effectLst>
        </p:spPr>
      </p:pic>
      <p:sp>
        <p:nvSpPr>
          <p:cNvPr id="323590" name="Text Box 6"/>
          <p:cNvSpPr txBox="1">
            <a:spLocks noChangeArrowheads="1"/>
          </p:cNvSpPr>
          <p:nvPr/>
        </p:nvSpPr>
        <p:spPr bwMode="auto">
          <a:xfrm>
            <a:off x="1600200" y="6172200"/>
            <a:ext cx="5562600" cy="366713"/>
          </a:xfrm>
          <a:prstGeom prst="rect">
            <a:avLst/>
          </a:prstGeom>
          <a:noFill/>
          <a:ln w="9525">
            <a:noFill/>
            <a:miter lim="800000"/>
            <a:headEnd/>
            <a:tailEnd/>
          </a:ln>
          <a:effectLst/>
        </p:spPr>
        <p:txBody>
          <a:bodyPr wrap="square">
            <a:spAutoFit/>
          </a:bodyPr>
          <a:lstStyle/>
          <a:p>
            <a:pPr>
              <a:spcBef>
                <a:spcPct val="50000"/>
              </a:spcBef>
            </a:pPr>
            <a:endParaRPr lang="en-CA"/>
          </a:p>
        </p:txBody>
      </p:sp>
      <p:sp>
        <p:nvSpPr>
          <p:cNvPr id="323591" name="Text Box 7"/>
          <p:cNvSpPr txBox="1">
            <a:spLocks noChangeArrowheads="1"/>
          </p:cNvSpPr>
          <p:nvPr/>
        </p:nvSpPr>
        <p:spPr bwMode="auto">
          <a:xfrm>
            <a:off x="1600200" y="6172200"/>
            <a:ext cx="5486400" cy="366713"/>
          </a:xfrm>
          <a:prstGeom prst="rect">
            <a:avLst/>
          </a:prstGeom>
          <a:noFill/>
          <a:ln w="9525">
            <a:noFill/>
            <a:miter lim="800000"/>
            <a:headEnd/>
            <a:tailEnd/>
          </a:ln>
          <a:effectLst/>
        </p:spPr>
        <p:txBody>
          <a:bodyPr wrap="square">
            <a:spAutoFit/>
          </a:bodyPr>
          <a:lstStyle/>
          <a:p>
            <a:pPr>
              <a:spcBef>
                <a:spcPct val="50000"/>
              </a:spcBef>
            </a:pPr>
            <a:r>
              <a:rPr lang="en-CA" dirty="0">
                <a:solidFill>
                  <a:srgbClr val="FFFFCC"/>
                </a:solidFill>
                <a:latin typeface="Garamond" pitchFamily="18" charset="0"/>
              </a:rPr>
              <a:t>Traditional teaching tool for First Nation Schools</a:t>
            </a:r>
            <a:r>
              <a:rPr lang="en-CA" dirty="0">
                <a:solidFill>
                  <a:srgbClr val="FFFFCC"/>
                </a:solidFill>
                <a:latin typeface="Albertus Extra Bold (W1)" pitchFamily="34"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12324" name="Picture 4" descr="William Monague with sign"/>
          <p:cNvPicPr>
            <a:picLocks noChangeAspect="1" noChangeArrowheads="1"/>
          </p:cNvPicPr>
          <p:nvPr>
            <p:ph sz="quarter" idx="1"/>
          </p:nvPr>
        </p:nvPicPr>
        <p:blipFill>
          <a:blip r:embed="rId2" cstate="print"/>
          <a:srcRect l="10870"/>
          <a:stretch>
            <a:fillRect/>
          </a:stretch>
        </p:blipFill>
        <p:spPr>
          <a:xfrm>
            <a:off x="5715000" y="3505200"/>
            <a:ext cx="3124200" cy="2327275"/>
          </a:xfrm>
          <a:prstGeom prst="roundRect">
            <a:avLst>
              <a:gd name="adj" fmla="val 16667"/>
            </a:avLst>
          </a:prstGeom>
          <a:ln w="28575">
            <a:solidFill>
              <a:srgbClr val="66663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2326" name="Picture 6" descr="First-Nation-Art-Garden-1-150x150"/>
          <p:cNvPicPr>
            <a:picLocks noChangeAspect="1" noChangeArrowheads="1"/>
          </p:cNvPicPr>
          <p:nvPr>
            <p:ph sz="quarter" idx="2"/>
          </p:nvPr>
        </p:nvPicPr>
        <p:blipFill>
          <a:blip r:embed="rId3" cstate="print"/>
          <a:stretch>
            <a:fillRect/>
          </a:stretch>
        </p:blipFill>
        <p:spPr>
          <a:xfrm rot="16200000">
            <a:off x="352425" y="866775"/>
            <a:ext cx="3276600" cy="2457450"/>
          </a:xfrm>
          <a:prstGeom prst="roundRect">
            <a:avLst>
              <a:gd name="adj" fmla="val 16667"/>
            </a:avLst>
          </a:prstGeom>
          <a:ln w="38100">
            <a:solidFill>
              <a:srgbClr val="66663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2335" name="Picture 15" descr="Kim &amp; Doreen at mosaic"/>
          <p:cNvPicPr>
            <a:picLocks noChangeAspect="1" noChangeArrowheads="1"/>
          </p:cNvPicPr>
          <p:nvPr>
            <p:ph sz="quarter" idx="4"/>
          </p:nvPr>
        </p:nvPicPr>
        <p:blipFill>
          <a:blip r:embed="rId4" cstate="print"/>
          <a:srcRect/>
          <a:stretch>
            <a:fillRect/>
          </a:stretch>
        </p:blipFill>
        <p:spPr>
          <a:xfrm>
            <a:off x="5715000" y="533399"/>
            <a:ext cx="3288862" cy="2196000"/>
          </a:xfrm>
          <a:prstGeom prst="roundRect">
            <a:avLst>
              <a:gd name="adj" fmla="val 16667"/>
            </a:avLst>
          </a:prstGeom>
          <a:ln w="38100">
            <a:solidFill>
              <a:srgbClr val="66663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2338" name="Picture 18" descr="Kim &amp; David posing with turtle"/>
          <p:cNvPicPr>
            <a:picLocks noChangeAspect="1" noChangeArrowheads="1"/>
          </p:cNvPicPr>
          <p:nvPr/>
        </p:nvPicPr>
        <p:blipFill>
          <a:blip r:embed="rId5" cstate="print"/>
          <a:srcRect/>
          <a:stretch>
            <a:fillRect/>
          </a:stretch>
        </p:blipFill>
        <p:spPr bwMode="auto">
          <a:xfrm>
            <a:off x="457200" y="4191000"/>
            <a:ext cx="2908426" cy="1944000"/>
          </a:xfrm>
          <a:prstGeom prst="roundRect">
            <a:avLst>
              <a:gd name="adj" fmla="val 16667"/>
            </a:avLst>
          </a:prstGeom>
          <a:ln w="28575">
            <a:solidFill>
              <a:srgbClr val="66663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8"/>
          <p:cNvSpPr/>
          <p:nvPr/>
        </p:nvSpPr>
        <p:spPr bwMode="auto">
          <a:xfrm>
            <a:off x="3657600" y="990600"/>
            <a:ext cx="1752600" cy="4724400"/>
          </a:xfrm>
          <a:prstGeom prst="roundRect">
            <a:avLst/>
          </a:prstGeom>
          <a:solidFill>
            <a:srgbClr val="A0D565"/>
          </a:solidFill>
          <a:ln w="57150" cap="flat" cmpd="sng" algn="ctr">
            <a:solidFill>
              <a:srgbClr val="66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CC"/>
                </a:solidFill>
                <a:effectLst/>
                <a:latin typeface="Arial" charset="0"/>
              </a:rPr>
              <a:t>Visit our </a:t>
            </a:r>
            <a:r>
              <a:rPr kumimoji="0" lang="en-CA" sz="1800" b="1" i="1" u="none" strike="noStrike" cap="none" normalizeH="0" baseline="0" dirty="0" smtClean="0">
                <a:ln>
                  <a:noFill/>
                </a:ln>
                <a:solidFill>
                  <a:srgbClr val="669900"/>
                </a:solidFill>
                <a:effectLst/>
                <a:latin typeface="Arial" charset="0"/>
              </a:rPr>
              <a:t>First Nation Art Garden</a:t>
            </a:r>
            <a:r>
              <a:rPr kumimoji="0" lang="en-CA" sz="1800" b="1" i="1" u="none" strike="noStrike" cap="none" normalizeH="0" baseline="0" dirty="0" smtClean="0">
                <a:ln>
                  <a:noFill/>
                </a:ln>
                <a:solidFill>
                  <a:srgbClr val="A0D565"/>
                </a:solidFill>
                <a:effectLst/>
                <a:latin typeface="Arial" charset="0"/>
              </a:rPr>
              <a:t> </a:t>
            </a:r>
            <a:r>
              <a:rPr kumimoji="0" lang="en-CA" sz="1800" b="1" i="0" u="none" strike="noStrike" cap="none" normalizeH="0" baseline="0" dirty="0" smtClean="0">
                <a:ln>
                  <a:noFill/>
                </a:ln>
                <a:solidFill>
                  <a:srgbClr val="FFFFCC"/>
                </a:solidFill>
                <a:effectLst/>
                <a:latin typeface="Arial" charset="0"/>
              </a:rPr>
              <a:t>at the Toronto Zoo located next to the America’s </a:t>
            </a:r>
            <a:r>
              <a:rPr kumimoji="0" lang="en-CA" sz="1800" b="1" i="0" u="none" strike="noStrike" cap="none" normalizeH="0" baseline="0" dirty="0" err="1" smtClean="0">
                <a:ln>
                  <a:noFill/>
                </a:ln>
                <a:solidFill>
                  <a:srgbClr val="FFFFCC"/>
                </a:solidFill>
                <a:effectLst/>
                <a:latin typeface="Arial" charset="0"/>
              </a:rPr>
              <a:t>Pavillion</a:t>
            </a:r>
            <a:endParaRPr kumimoji="0" lang="en-CA" sz="1800" b="1" i="0" u="none" strike="noStrike" cap="none" normalizeH="0" baseline="0" dirty="0" smtClean="0">
              <a:ln>
                <a:noFill/>
              </a:ln>
              <a:solidFill>
                <a:srgbClr val="FFFFCC"/>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CA" dirty="0">
              <a:solidFill>
                <a:srgbClr val="FFFFCC"/>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en-CA" dirty="0" smtClean="0">
                <a:solidFill>
                  <a:srgbClr val="669900"/>
                </a:solidFill>
              </a:rPr>
              <a:t>Traditional Knowledge imbedded visual narratives</a:t>
            </a:r>
            <a:endParaRPr kumimoji="0" lang="en-CA" sz="1800" b="1" i="0" u="none" strike="noStrike" cap="none" normalizeH="0" baseline="0" dirty="0" smtClean="0">
              <a:ln>
                <a:noFill/>
              </a:ln>
              <a:solidFill>
                <a:srgbClr val="669900"/>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CA"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yellow flower1540"/>
          <p:cNvPicPr>
            <a:picLocks noChangeAspect="1" noChangeArrowheads="1"/>
          </p:cNvPicPr>
          <p:nvPr>
            <p:ph sz="quarter" idx="2"/>
          </p:nvPr>
        </p:nvPicPr>
        <p:blipFill>
          <a:blip r:embed="rId2" cstate="print"/>
          <a:srcRect/>
          <a:stretch>
            <a:fillRect/>
          </a:stretch>
        </p:blipFill>
        <p:spPr>
          <a:xfrm>
            <a:off x="0" y="4763"/>
            <a:ext cx="9144000" cy="6853237"/>
          </a:xfrm>
          <a:noFill/>
          <a:ln/>
        </p:spPr>
      </p:pic>
      <p:sp>
        <p:nvSpPr>
          <p:cNvPr id="300037" name="Rectangle 5"/>
          <p:cNvSpPr>
            <a:spLocks noGrp="1" noChangeArrowheads="1"/>
          </p:cNvSpPr>
          <p:nvPr>
            <p:ph type="title"/>
          </p:nvPr>
        </p:nvSpPr>
        <p:spPr>
          <a:noFill/>
          <a:ln/>
        </p:spPr>
        <p:txBody>
          <a:bodyPr anchorCtr="1"/>
          <a:lstStyle/>
          <a:p>
            <a:r>
              <a:rPr lang="en-CA" b="1" i="1" dirty="0">
                <a:solidFill>
                  <a:srgbClr val="FFFF00"/>
                </a:solidFill>
                <a:latin typeface="Albertus Extra Bold" pitchFamily="34" charset="0"/>
              </a:rPr>
              <a:t>Chi Miigwetch, </a:t>
            </a:r>
            <a:r>
              <a:rPr lang="en-CA" b="1" i="1" dirty="0" err="1">
                <a:solidFill>
                  <a:srgbClr val="FFFF00"/>
                </a:solidFill>
                <a:latin typeface="Albertus Extra Bold" pitchFamily="34" charset="0"/>
              </a:rPr>
              <a:t>Nya:wen</a:t>
            </a:r>
            <a:r>
              <a:rPr lang="en-CA" b="1" i="1" dirty="0">
                <a:solidFill>
                  <a:srgbClr val="FFFF00"/>
                </a:solidFill>
                <a:latin typeface="Albertus Extra Bold" pitchFamily="34" charset="0"/>
              </a:rPr>
              <a:t> </a:t>
            </a:r>
            <a:r>
              <a:rPr lang="en-CA" b="1" i="1" dirty="0" err="1">
                <a:solidFill>
                  <a:srgbClr val="FFFF00"/>
                </a:solidFill>
                <a:latin typeface="Albertus Extra Bold" pitchFamily="34" charset="0"/>
              </a:rPr>
              <a:t>Kowa</a:t>
            </a:r>
            <a:endParaRPr lang="en-CA" b="1" i="1" dirty="0">
              <a:solidFill>
                <a:srgbClr val="FFFF00"/>
              </a:solidFill>
              <a:latin typeface="Albertus Extra Bold" pitchFamily="34" charset="0"/>
            </a:endParaRPr>
          </a:p>
        </p:txBody>
      </p:sp>
      <p:sp>
        <p:nvSpPr>
          <p:cNvPr id="300036" name="Rectangle 4"/>
          <p:cNvSpPr>
            <a:spLocks noGrp="1" noChangeArrowheads="1"/>
          </p:cNvSpPr>
          <p:nvPr>
            <p:ph type="body" sz="half" idx="1"/>
          </p:nvPr>
        </p:nvSpPr>
        <p:spPr>
          <a:xfrm>
            <a:off x="457200" y="1524000"/>
            <a:ext cx="7620000" cy="4449763"/>
          </a:xfrm>
          <a:noFill/>
          <a:ln/>
        </p:spPr>
        <p:txBody>
          <a:bodyPr/>
          <a:lstStyle/>
          <a:p>
            <a:pPr algn="ctr">
              <a:buFontTx/>
              <a:buNone/>
            </a:pPr>
            <a:r>
              <a:rPr lang="en-CA" sz="2800" b="1" i="1" dirty="0">
                <a:solidFill>
                  <a:srgbClr val="FFFF99"/>
                </a:solidFill>
              </a:rPr>
              <a:t>	On behalf of</a:t>
            </a:r>
            <a:r>
              <a:rPr lang="en-CA" sz="2800" b="1" dirty="0">
                <a:solidFill>
                  <a:srgbClr val="FFFF99"/>
                </a:solidFill>
              </a:rPr>
              <a:t> The Toronto Zoo, Turtle Island Conservation and our generous funders. We thank you for sharing in our vision.</a:t>
            </a:r>
          </a:p>
          <a:p>
            <a:pPr algn="ctr">
              <a:buFontTx/>
              <a:buNone/>
            </a:pPr>
            <a:r>
              <a:rPr lang="en-CA" sz="2800" b="1" dirty="0">
                <a:solidFill>
                  <a:srgbClr val="FFFF99"/>
                </a:solidFill>
              </a:rPr>
              <a:t>	</a:t>
            </a:r>
            <a:r>
              <a:rPr lang="en-CA" sz="2800" b="1" i="1" dirty="0">
                <a:solidFill>
                  <a:srgbClr val="FFFF99"/>
                </a:solidFill>
              </a:rPr>
              <a:t>Please feel free to contact us at</a:t>
            </a:r>
            <a:r>
              <a:rPr lang="en-CA" sz="2800" b="1" dirty="0">
                <a:solidFill>
                  <a:srgbClr val="FFFF99"/>
                </a:solidFill>
              </a:rPr>
              <a:t> turtleisland@torontozoo.ca</a:t>
            </a:r>
            <a:r>
              <a:rPr lang="en-CA" sz="2800" dirty="0">
                <a:solidFill>
                  <a:srgbClr val="FFFF99"/>
                </a:solidFill>
              </a:rPr>
              <a:t> </a:t>
            </a:r>
          </a:p>
          <a:p>
            <a:pPr algn="ctr">
              <a:buFontTx/>
              <a:buNone/>
            </a:pPr>
            <a:r>
              <a:rPr lang="en-CA" sz="2800" dirty="0">
                <a:solidFill>
                  <a:srgbClr val="FFFF99"/>
                </a:solidFill>
              </a:rPr>
              <a:t>Visit our website</a:t>
            </a:r>
          </a:p>
          <a:p>
            <a:pPr algn="ctr">
              <a:buFontTx/>
              <a:buNone/>
            </a:pPr>
            <a:r>
              <a:rPr lang="en-CA" sz="2800" dirty="0">
                <a:solidFill>
                  <a:srgbClr val="FFFF99"/>
                </a:solidFill>
              </a:rPr>
              <a:t>www.turtleislandconservation.com</a:t>
            </a:r>
          </a:p>
        </p:txBody>
      </p:sp>
      <p:pic>
        <p:nvPicPr>
          <p:cNvPr id="300038" name="Picture 6" descr="TIC_Logo_Colour final"/>
          <p:cNvPicPr>
            <a:picLocks noChangeAspect="1" noChangeArrowheads="1"/>
          </p:cNvPicPr>
          <p:nvPr>
            <p:ph sz="quarter" idx="3"/>
          </p:nvPr>
        </p:nvPicPr>
        <p:blipFill>
          <a:blip r:embed="rId3" cstate="print"/>
          <a:srcRect/>
          <a:stretch>
            <a:fillRect/>
          </a:stretch>
        </p:blipFill>
        <p:spPr>
          <a:xfrm>
            <a:off x="685800" y="5257800"/>
            <a:ext cx="855663" cy="1096963"/>
          </a:xfrm>
          <a:noFill/>
          <a:ln/>
        </p:spPr>
      </p:pic>
      <p:pic>
        <p:nvPicPr>
          <p:cNvPr id="300040" name="Picture 8" descr="Env Cda HSP &amp; ACBF"/>
          <p:cNvPicPr>
            <a:picLocks noChangeAspect="1" noChangeArrowheads="1"/>
          </p:cNvPicPr>
          <p:nvPr/>
        </p:nvPicPr>
        <p:blipFill>
          <a:blip r:embed="rId4" cstate="print"/>
          <a:srcRect/>
          <a:stretch>
            <a:fillRect/>
          </a:stretch>
        </p:blipFill>
        <p:spPr bwMode="auto">
          <a:xfrm>
            <a:off x="3733800" y="5791200"/>
            <a:ext cx="1524000" cy="419100"/>
          </a:xfrm>
          <a:prstGeom prst="rect">
            <a:avLst/>
          </a:prstGeom>
          <a:noFill/>
          <a:ln w="9525">
            <a:noFill/>
            <a:miter lim="800000"/>
            <a:headEnd/>
            <a:tailEnd/>
          </a:ln>
        </p:spPr>
      </p:pic>
      <p:pic>
        <p:nvPicPr>
          <p:cNvPr id="300041" name="Picture 9" descr="TZ colour 2005 89"/>
          <p:cNvPicPr>
            <a:picLocks noChangeAspect="1" noChangeArrowheads="1"/>
          </p:cNvPicPr>
          <p:nvPr/>
        </p:nvPicPr>
        <p:blipFill>
          <a:blip r:embed="rId5" cstate="print"/>
          <a:srcRect/>
          <a:stretch>
            <a:fillRect/>
          </a:stretch>
        </p:blipFill>
        <p:spPr bwMode="auto">
          <a:xfrm>
            <a:off x="6934200" y="5715000"/>
            <a:ext cx="16764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21" name="Picture 25" descr="turtles"/>
          <p:cNvPicPr>
            <a:picLocks noChangeAspect="1" noChangeArrowheads="1"/>
          </p:cNvPicPr>
          <p:nvPr>
            <p:ph sz="half" idx="2"/>
          </p:nvPr>
        </p:nvPicPr>
        <p:blipFill>
          <a:blip r:embed="rId2" cstate="print"/>
          <a:srcRect/>
          <a:stretch>
            <a:fillRect/>
          </a:stretch>
        </p:blipFill>
        <p:spPr>
          <a:xfrm>
            <a:off x="0" y="0"/>
            <a:ext cx="9144000" cy="6858000"/>
          </a:xfrm>
          <a:noFill/>
          <a:ln/>
        </p:spPr>
      </p:pic>
      <p:sp>
        <p:nvSpPr>
          <p:cNvPr id="183298" name="Rectangle 2"/>
          <p:cNvSpPr>
            <a:spLocks noGrp="1" noChangeArrowheads="1"/>
          </p:cNvSpPr>
          <p:nvPr>
            <p:ph type="title"/>
          </p:nvPr>
        </p:nvSpPr>
        <p:spPr>
          <a:xfrm>
            <a:off x="4953000" y="533400"/>
            <a:ext cx="3429000" cy="990600"/>
          </a:xfrm>
        </p:spPr>
        <p:txBody>
          <a:bodyPr/>
          <a:lstStyle/>
          <a:p>
            <a:r>
              <a:rPr lang="en-CA" b="1">
                <a:solidFill>
                  <a:srgbClr val="FFFFCC"/>
                </a:solidFill>
                <a:latin typeface="Albertus Extra Bold (W1)" pitchFamily="34" charset="0"/>
              </a:rPr>
              <a:t>Vision</a:t>
            </a:r>
          </a:p>
        </p:txBody>
      </p:sp>
      <p:sp>
        <p:nvSpPr>
          <p:cNvPr id="183299" name="Rectangle 3"/>
          <p:cNvSpPr>
            <a:spLocks noGrp="1" noChangeArrowheads="1"/>
          </p:cNvSpPr>
          <p:nvPr>
            <p:ph type="body" sz="half" idx="1"/>
          </p:nvPr>
        </p:nvSpPr>
        <p:spPr>
          <a:xfrm>
            <a:off x="3505200" y="1828800"/>
            <a:ext cx="5638800" cy="2057400"/>
          </a:xfrm>
        </p:spPr>
        <p:txBody>
          <a:bodyPr/>
          <a:lstStyle/>
          <a:p>
            <a:pPr algn="ctr">
              <a:lnSpc>
                <a:spcPct val="90000"/>
              </a:lnSpc>
              <a:buFontTx/>
              <a:buNone/>
            </a:pPr>
            <a:r>
              <a:rPr lang="en-CA" sz="2800" b="1">
                <a:solidFill>
                  <a:srgbClr val="FFFFCC"/>
                </a:solidFill>
                <a:latin typeface="Garamond" pitchFamily="18" charset="0"/>
              </a:rPr>
              <a:t>Preservation of First Nation Ways of Knowing will be utilized to preserve Traditional Knowledge to guide communities for generations to come.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0"/>
            <a:ext cx="8229600" cy="609600"/>
          </a:xfrm>
        </p:spPr>
        <p:txBody>
          <a:bodyPr/>
          <a:lstStyle/>
          <a:p>
            <a:r>
              <a:rPr lang="en-CA" sz="3200" b="0" dirty="0" smtClean="0">
                <a:solidFill>
                  <a:schemeClr val="accent1">
                    <a:lumMod val="75000"/>
                  </a:schemeClr>
                </a:solidFill>
                <a:latin typeface="Albertus Extra Bold (W1)" pitchFamily="34" charset="0"/>
              </a:rPr>
              <a:t>Putting history into context…</a:t>
            </a:r>
            <a:endParaRPr lang="en-CA" sz="3200" b="0" dirty="0">
              <a:solidFill>
                <a:schemeClr val="accent1">
                  <a:lumMod val="75000"/>
                </a:schemeClr>
              </a:solidFill>
              <a:latin typeface="Albertus Extra Bold (W1)" pitchFamily="34" charset="0"/>
            </a:endParaRPr>
          </a:p>
        </p:txBody>
      </p:sp>
      <p:sp>
        <p:nvSpPr>
          <p:cNvPr id="202755" name="Rectangle 3"/>
          <p:cNvSpPr>
            <a:spLocks noGrp="1" noChangeArrowheads="1"/>
          </p:cNvSpPr>
          <p:nvPr>
            <p:ph type="body" idx="1"/>
          </p:nvPr>
        </p:nvSpPr>
        <p:spPr>
          <a:xfrm>
            <a:off x="0" y="381000"/>
            <a:ext cx="9144000" cy="6477000"/>
          </a:xfrm>
        </p:spPr>
        <p:txBody>
          <a:bodyPr/>
          <a:lstStyle/>
          <a:p>
            <a:pPr>
              <a:lnSpc>
                <a:spcPct val="80000"/>
              </a:lnSpc>
              <a:buFont typeface="Wingdings" pitchFamily="2" charset="2"/>
              <a:buNone/>
            </a:pPr>
            <a:r>
              <a:rPr lang="en-CA" sz="900" dirty="0"/>
              <a:t>    </a:t>
            </a:r>
            <a:r>
              <a:rPr lang="en-CA" sz="1200" dirty="0"/>
              <a:t>	</a:t>
            </a:r>
          </a:p>
          <a:p>
            <a:pPr>
              <a:lnSpc>
                <a:spcPct val="80000"/>
              </a:lnSpc>
              <a:buFont typeface="Wingdings" pitchFamily="2" charset="2"/>
              <a:buNone/>
            </a:pPr>
            <a:endParaRPr lang="en-CA" sz="1200" dirty="0"/>
          </a:p>
          <a:p>
            <a:pPr>
              <a:lnSpc>
                <a:spcPct val="80000"/>
              </a:lnSpc>
              <a:buFont typeface="Wingdings" pitchFamily="2" charset="2"/>
              <a:buNone/>
            </a:pPr>
            <a:r>
              <a:rPr lang="en-CA" sz="1200" dirty="0"/>
              <a:t>	</a:t>
            </a:r>
            <a:r>
              <a:rPr lang="en-CA" sz="900" dirty="0"/>
              <a:t>	</a:t>
            </a:r>
            <a:r>
              <a:rPr lang="en-CA" sz="2800" b="1" dirty="0">
                <a:latin typeface="Garamond" pitchFamily="18" charset="0"/>
              </a:rPr>
              <a:t>First Nation knowledge and teachings of oral history are passed from generation to generation and describe changes since the beginning of time.</a:t>
            </a:r>
          </a:p>
          <a:p>
            <a:pPr>
              <a:lnSpc>
                <a:spcPct val="80000"/>
              </a:lnSpc>
              <a:buFont typeface="Wingdings" pitchFamily="2" charset="2"/>
              <a:buNone/>
            </a:pPr>
            <a:r>
              <a:rPr lang="en-CA" sz="2800" b="1" dirty="0">
                <a:latin typeface="Garamond" pitchFamily="18" charset="0"/>
              </a:rPr>
              <a:t>	</a:t>
            </a:r>
          </a:p>
          <a:p>
            <a:pPr>
              <a:lnSpc>
                <a:spcPct val="80000"/>
              </a:lnSpc>
              <a:buFont typeface="Wingdings" pitchFamily="2" charset="2"/>
              <a:buNone/>
            </a:pPr>
            <a:r>
              <a:rPr lang="en-CA" sz="2800" b="1" dirty="0">
                <a:latin typeface="Garamond" pitchFamily="18" charset="0"/>
              </a:rPr>
              <a:t>	 	Tethered in ancient experience and accumulated over great periods of time, these teachings extend to the present and are shaped to meet changing landscapes. </a:t>
            </a:r>
          </a:p>
          <a:p>
            <a:pPr>
              <a:lnSpc>
                <a:spcPct val="80000"/>
              </a:lnSpc>
              <a:buFont typeface="Wingdings" pitchFamily="2" charset="2"/>
              <a:buNone/>
            </a:pPr>
            <a:endParaRPr lang="en-CA" sz="2800" b="1" dirty="0">
              <a:latin typeface="Garamond" pitchFamily="18" charset="0"/>
            </a:endParaRPr>
          </a:p>
          <a:p>
            <a:pPr>
              <a:lnSpc>
                <a:spcPct val="80000"/>
              </a:lnSpc>
              <a:buFont typeface="Wingdings" pitchFamily="2" charset="2"/>
              <a:buNone/>
            </a:pPr>
            <a:r>
              <a:rPr lang="en-CA" sz="2800" b="1" dirty="0">
                <a:latin typeface="Garamond" pitchFamily="18" charset="0"/>
              </a:rPr>
              <a:t> 		Human history in Canada began about 12,000 years ago as glaciers began retreating.  Traditional Knowledge has been passed down for over 500 generations and extends back to the beginning of time. </a:t>
            </a:r>
          </a:p>
          <a:p>
            <a:pPr>
              <a:lnSpc>
                <a:spcPct val="80000"/>
              </a:lnSpc>
              <a:buFont typeface="Wingdings" pitchFamily="2" charset="2"/>
              <a:buNone/>
            </a:pPr>
            <a:endParaRPr lang="en-CA" sz="2800" b="1" dirty="0">
              <a:latin typeface="Garamond" pitchFamily="18" charset="0"/>
            </a:endParaRPr>
          </a:p>
          <a:p>
            <a:pPr>
              <a:lnSpc>
                <a:spcPct val="80000"/>
              </a:lnSpc>
              <a:buFont typeface="Wingdings" pitchFamily="2" charset="2"/>
              <a:buNone/>
            </a:pPr>
            <a:r>
              <a:rPr lang="en-CA" sz="2800" b="1" dirty="0">
                <a:latin typeface="Garamond" pitchFamily="18" charset="0"/>
              </a:rPr>
              <a:t>      	 Oral teachings speak of ancestral traditions that will shape and guide people yet to come.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30" name="Picture 6" descr="water drop on grass"/>
          <p:cNvPicPr>
            <a:picLocks noChangeAspect="1" noChangeArrowheads="1"/>
          </p:cNvPicPr>
          <p:nvPr>
            <p:ph sz="half" idx="2"/>
          </p:nvPr>
        </p:nvPicPr>
        <p:blipFill>
          <a:blip r:embed="rId2" cstate="print"/>
          <a:srcRect/>
          <a:stretch>
            <a:fillRect/>
          </a:stretch>
        </p:blipFill>
        <p:spPr>
          <a:xfrm>
            <a:off x="0" y="0"/>
            <a:ext cx="9144000" cy="7086600"/>
          </a:xfrm>
          <a:noFill/>
          <a:ln/>
        </p:spPr>
      </p:pic>
      <p:sp>
        <p:nvSpPr>
          <p:cNvPr id="205826" name="Rectangle 2"/>
          <p:cNvSpPr>
            <a:spLocks noGrp="1" noChangeArrowheads="1"/>
          </p:cNvSpPr>
          <p:nvPr>
            <p:ph type="title"/>
          </p:nvPr>
        </p:nvSpPr>
        <p:spPr>
          <a:xfrm>
            <a:off x="4191000" y="609600"/>
            <a:ext cx="4876800" cy="4114800"/>
          </a:xfrm>
        </p:spPr>
        <p:txBody>
          <a:bodyPr/>
          <a:lstStyle/>
          <a:p>
            <a:r>
              <a:rPr lang="en-CA" sz="4800" b="1" dirty="0" smtClean="0">
                <a:solidFill>
                  <a:srgbClr val="FFFF66"/>
                </a:solidFill>
                <a:latin typeface="Albertus Extra Bold (W1)" pitchFamily="34" charset="0"/>
              </a:rPr>
              <a:t>Turtle Island Conservation’s </a:t>
            </a:r>
            <a:br>
              <a:rPr lang="en-CA" sz="4800" b="1" dirty="0" smtClean="0">
                <a:solidFill>
                  <a:srgbClr val="FFFF66"/>
                </a:solidFill>
                <a:latin typeface="Albertus Extra Bold (W1)" pitchFamily="34" charset="0"/>
              </a:rPr>
            </a:br>
            <a:r>
              <a:rPr lang="en-CA" sz="4800" b="1" dirty="0" smtClean="0">
                <a:solidFill>
                  <a:srgbClr val="FFFFCC"/>
                </a:solidFill>
                <a:latin typeface="Albertus Extra Bold (W1)" pitchFamily="34" charset="0"/>
              </a:rPr>
              <a:t>5 </a:t>
            </a:r>
            <a:r>
              <a:rPr lang="en-CA" sz="4800" b="1" dirty="0" smtClean="0">
                <a:solidFill>
                  <a:srgbClr val="FFFF66"/>
                </a:solidFill>
                <a:latin typeface="Albertus Extra Bold (W1)" pitchFamily="34" charset="0"/>
              </a:rPr>
              <a:t/>
            </a:r>
            <a:br>
              <a:rPr lang="en-CA" sz="4800" b="1" dirty="0" smtClean="0">
                <a:solidFill>
                  <a:srgbClr val="FFFF66"/>
                </a:solidFill>
                <a:latin typeface="Albertus Extra Bold (W1)" pitchFamily="34" charset="0"/>
              </a:rPr>
            </a:br>
            <a:r>
              <a:rPr lang="en-CA" sz="4800" b="1" dirty="0" smtClean="0">
                <a:solidFill>
                  <a:srgbClr val="FFFF66"/>
                </a:solidFill>
                <a:latin typeface="Albertus Extra Bold (W1)" pitchFamily="34" charset="0"/>
              </a:rPr>
              <a:t>programme ob</a:t>
            </a:r>
            <a:r>
              <a:rPr lang="en-CA" sz="4800" b="1" dirty="0" smtClean="0">
                <a:solidFill>
                  <a:srgbClr val="FFFF66"/>
                </a:solidFill>
                <a:latin typeface="Albertus Extra Bold (W1)" pitchFamily="34" charset="0"/>
              </a:rPr>
              <a:t>jectives</a:t>
            </a:r>
            <a:endParaRPr lang="en-CA" sz="4800" b="1" dirty="0">
              <a:solidFill>
                <a:srgbClr val="FFFF66"/>
              </a:solidFill>
              <a:latin typeface="Albertus Extra Bold (W1)"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CA" sz="3600" i="1" dirty="0"/>
              <a:t/>
            </a:r>
            <a:br>
              <a:rPr lang="en-CA" sz="3600" i="1" dirty="0"/>
            </a:br>
            <a:endParaRPr lang="en-CA" sz="3600" i="1" dirty="0"/>
          </a:p>
        </p:txBody>
      </p:sp>
      <p:sp>
        <p:nvSpPr>
          <p:cNvPr id="186371" name="Rectangle 3"/>
          <p:cNvSpPr>
            <a:spLocks noGrp="1" noChangeArrowheads="1"/>
          </p:cNvSpPr>
          <p:nvPr>
            <p:ph type="body" sz="half" idx="1"/>
          </p:nvPr>
        </p:nvSpPr>
        <p:spPr>
          <a:xfrm>
            <a:off x="3048000" y="1905000"/>
            <a:ext cx="5638800" cy="3962400"/>
          </a:xfrm>
        </p:spPr>
        <p:txBody>
          <a:bodyPr/>
          <a:lstStyle/>
          <a:p>
            <a:r>
              <a:rPr lang="en-CA" sz="2800" b="1" dirty="0">
                <a:solidFill>
                  <a:srgbClr val="663300"/>
                </a:solidFill>
                <a:latin typeface="Garamond" pitchFamily="18" charset="0"/>
              </a:rPr>
              <a:t>Link First Nation community, youth, Knowledge keepers and Elders</a:t>
            </a:r>
          </a:p>
          <a:p>
            <a:r>
              <a:rPr lang="en-CA" sz="2800" b="1" dirty="0">
                <a:solidFill>
                  <a:srgbClr val="663300"/>
                </a:solidFill>
                <a:latin typeface="Garamond" pitchFamily="18" charset="0"/>
              </a:rPr>
              <a:t>Preserve and respect Traditional Knowledge and ceremony</a:t>
            </a:r>
          </a:p>
          <a:p>
            <a:r>
              <a:rPr lang="en-CA" sz="2800" b="1" dirty="0">
                <a:solidFill>
                  <a:srgbClr val="663300"/>
                </a:solidFill>
                <a:latin typeface="Garamond" pitchFamily="18" charset="0"/>
              </a:rPr>
              <a:t>Assist in establishing cultural mapping as repositories for community knowledge</a:t>
            </a:r>
          </a:p>
        </p:txBody>
      </p:sp>
      <p:pic>
        <p:nvPicPr>
          <p:cNvPr id="186374" name="Picture 6" descr="DSC_3166"/>
          <p:cNvPicPr>
            <a:picLocks noChangeAspect="1" noChangeArrowheads="1"/>
          </p:cNvPicPr>
          <p:nvPr>
            <p:ph sz="quarter" idx="3"/>
          </p:nvPr>
        </p:nvPicPr>
        <p:blipFill>
          <a:blip r:embed="rId3" cstate="print"/>
          <a:stretch>
            <a:fillRect/>
          </a:stretch>
        </p:blipFill>
        <p:spPr>
          <a:xfrm>
            <a:off x="381000" y="1828800"/>
            <a:ext cx="2618484" cy="3384000"/>
          </a:xfrm>
          <a:prstGeom prst="ellipse">
            <a:avLst/>
          </a:prstGeom>
          <a:ln w="63500" cap="rnd">
            <a:solidFill>
              <a:srgbClr val="6633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6377" name="Text Box 9"/>
          <p:cNvSpPr txBox="1">
            <a:spLocks noChangeArrowheads="1"/>
          </p:cNvSpPr>
          <p:nvPr/>
        </p:nvSpPr>
        <p:spPr bwMode="auto">
          <a:xfrm>
            <a:off x="0" y="381000"/>
            <a:ext cx="8610600" cy="1603375"/>
          </a:xfrm>
          <a:prstGeom prst="rect">
            <a:avLst/>
          </a:prstGeom>
          <a:noFill/>
          <a:ln w="9525">
            <a:noFill/>
            <a:miter lim="800000"/>
            <a:headEnd/>
            <a:tailEnd/>
          </a:ln>
          <a:effectLst/>
        </p:spPr>
        <p:txBody>
          <a:bodyPr>
            <a:spAutoFit/>
          </a:bodyPr>
          <a:lstStyle/>
          <a:p>
            <a:r>
              <a:rPr lang="en-CA" sz="3200" dirty="0">
                <a:solidFill>
                  <a:srgbClr val="663300"/>
                </a:solidFill>
                <a:latin typeface="Albertus Extra Bold (W1)" pitchFamily="34" charset="0"/>
              </a:rPr>
              <a:t>1. </a:t>
            </a:r>
            <a:r>
              <a:rPr lang="en-CA" sz="3600" dirty="0">
                <a:solidFill>
                  <a:srgbClr val="663300"/>
                </a:solidFill>
                <a:latin typeface="Albertus Extra Bold (W1)" pitchFamily="34" charset="0"/>
              </a:rPr>
              <a:t>Foster respect for self, community, Mother Earth, and the Creator</a:t>
            </a:r>
          </a:p>
          <a:p>
            <a:pPr algn="l">
              <a:spcBef>
                <a:spcPct val="50000"/>
              </a:spcBef>
            </a:pPr>
            <a:endParaRPr lang="en-CA"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420" name="Picture 28" descr="northern lights"/>
          <p:cNvPicPr>
            <a:picLocks noChangeAspect="1" noChangeArrowheads="1"/>
          </p:cNvPicPr>
          <p:nvPr>
            <p:ph sz="half" idx="2"/>
          </p:nvPr>
        </p:nvPicPr>
        <p:blipFill>
          <a:blip r:embed="rId2" cstate="print"/>
          <a:srcRect/>
          <a:stretch>
            <a:fillRect/>
          </a:stretch>
        </p:blipFill>
        <p:spPr>
          <a:xfrm>
            <a:off x="0" y="0"/>
            <a:ext cx="9144000" cy="6858000"/>
          </a:xfrm>
          <a:noFill/>
          <a:ln/>
        </p:spPr>
      </p:pic>
      <p:sp>
        <p:nvSpPr>
          <p:cNvPr id="187394" name="Rectangle 2"/>
          <p:cNvSpPr>
            <a:spLocks noGrp="1" noChangeArrowheads="1"/>
          </p:cNvSpPr>
          <p:nvPr>
            <p:ph type="title"/>
          </p:nvPr>
        </p:nvSpPr>
        <p:spPr>
          <a:xfrm>
            <a:off x="381000" y="533400"/>
            <a:ext cx="8229600" cy="1752600"/>
          </a:xfrm>
        </p:spPr>
        <p:txBody>
          <a:bodyPr/>
          <a:lstStyle/>
          <a:p>
            <a:r>
              <a:rPr lang="en-CA" sz="2800" b="1" dirty="0">
                <a:solidFill>
                  <a:schemeClr val="accent1">
                    <a:lumMod val="20000"/>
                    <a:lumOff val="80000"/>
                  </a:schemeClr>
                </a:solidFill>
                <a:effectLst>
                  <a:outerShdw blurRad="38100" dist="38100" dir="2700000" algn="tl">
                    <a:srgbClr val="C0C0C0"/>
                  </a:outerShdw>
                </a:effectLst>
                <a:latin typeface="Albertus Extra Bold (W1)" pitchFamily="34" charset="0"/>
              </a:rPr>
              <a:t>2.</a:t>
            </a:r>
            <a:r>
              <a:rPr lang="en-CA" sz="3600" b="1" dirty="0">
                <a:solidFill>
                  <a:schemeClr val="accent1">
                    <a:lumMod val="20000"/>
                    <a:lumOff val="80000"/>
                  </a:schemeClr>
                </a:solidFill>
                <a:effectLst>
                  <a:outerShdw blurRad="38100" dist="38100" dir="2700000" algn="tl">
                    <a:srgbClr val="C0C0C0"/>
                  </a:outerShdw>
                </a:effectLst>
                <a:latin typeface="Albertus Extra Bold (W1)" pitchFamily="34" charset="0"/>
              </a:rPr>
              <a:t> Recognize and record significant landscapes valued by FN communities</a:t>
            </a:r>
          </a:p>
        </p:txBody>
      </p:sp>
      <p:sp>
        <p:nvSpPr>
          <p:cNvPr id="187395" name="Rectangle 3"/>
          <p:cNvSpPr>
            <a:spLocks noGrp="1" noChangeArrowheads="1"/>
          </p:cNvSpPr>
          <p:nvPr>
            <p:ph type="body" sz="half" idx="1"/>
          </p:nvPr>
        </p:nvSpPr>
        <p:spPr>
          <a:xfrm>
            <a:off x="838200" y="3429000"/>
            <a:ext cx="8001000" cy="2438400"/>
          </a:xfrm>
        </p:spPr>
        <p:txBody>
          <a:bodyPr/>
          <a:lstStyle/>
          <a:p>
            <a:pPr>
              <a:lnSpc>
                <a:spcPct val="80000"/>
              </a:lnSpc>
              <a:buFont typeface="Wingdings" pitchFamily="2" charset="2"/>
              <a:buChar char="Ø"/>
            </a:pPr>
            <a:r>
              <a:rPr lang="en-CA" i="1" dirty="0">
                <a:effectLst>
                  <a:outerShdw blurRad="38100" dist="38100" dir="2700000" algn="tl">
                    <a:srgbClr val="C0C0C0"/>
                  </a:outerShdw>
                </a:effectLst>
                <a:latin typeface="Garamond" pitchFamily="18" charset="0"/>
              </a:rPr>
              <a:t>  </a:t>
            </a:r>
            <a:r>
              <a:rPr lang="en-CA" i="1" dirty="0" smtClean="0">
                <a:effectLst>
                  <a:outerShdw blurRad="38100" dist="38100" dir="2700000" algn="tl">
                    <a:srgbClr val="C0C0C0"/>
                  </a:outerShdw>
                </a:effectLst>
                <a:latin typeface="Garamond" pitchFamily="18" charset="0"/>
              </a:rPr>
              <a:t>The </a:t>
            </a:r>
            <a:r>
              <a:rPr lang="en-CA" i="1" dirty="0">
                <a:effectLst>
                  <a:outerShdw blurRad="38100" dist="38100" dir="2700000" algn="tl">
                    <a:srgbClr val="C0C0C0"/>
                  </a:outerShdw>
                </a:effectLst>
                <a:latin typeface="Garamond" pitchFamily="18" charset="0"/>
              </a:rPr>
              <a:t>Ways of Knowing Guide </a:t>
            </a:r>
            <a:r>
              <a:rPr lang="en-CA" i="1" dirty="0" smtClean="0">
                <a:effectLst>
                  <a:outerShdw blurRad="38100" dist="38100" dir="2700000" algn="tl">
                    <a:srgbClr val="C0C0C0"/>
                  </a:outerShdw>
                </a:effectLst>
                <a:latin typeface="Garamond" pitchFamily="18" charset="0"/>
              </a:rPr>
              <a:t>Earth’s Teachings </a:t>
            </a:r>
            <a:r>
              <a:rPr lang="en-CA" dirty="0" smtClean="0">
                <a:solidFill>
                  <a:schemeClr val="accent1">
                    <a:lumMod val="20000"/>
                    <a:lumOff val="80000"/>
                  </a:schemeClr>
                </a:solidFill>
                <a:effectLst>
                  <a:outerShdw blurRad="38100" dist="38100" dir="2700000" algn="tl">
                    <a:srgbClr val="C0C0C0"/>
                  </a:outerShdw>
                </a:effectLst>
                <a:latin typeface="Garamond" pitchFamily="18" charset="0"/>
              </a:rPr>
              <a:t>facilitates </a:t>
            </a:r>
            <a:r>
              <a:rPr lang="en-CA" dirty="0">
                <a:solidFill>
                  <a:schemeClr val="accent1">
                    <a:lumMod val="20000"/>
                    <a:lumOff val="80000"/>
                  </a:schemeClr>
                </a:solidFill>
                <a:effectLst>
                  <a:outerShdw blurRad="38100" dist="38100" dir="2700000" algn="tl">
                    <a:srgbClr val="C0C0C0"/>
                  </a:outerShdw>
                </a:effectLst>
                <a:latin typeface="Garamond" pitchFamily="18" charset="0"/>
              </a:rPr>
              <a:t>sharing of community knowledge</a:t>
            </a:r>
          </a:p>
          <a:p>
            <a:pPr>
              <a:lnSpc>
                <a:spcPct val="80000"/>
              </a:lnSpc>
              <a:buFont typeface="Wingdings" pitchFamily="2" charset="2"/>
              <a:buChar char="Ø"/>
            </a:pPr>
            <a:r>
              <a:rPr lang="en-CA" dirty="0" smtClean="0">
                <a:solidFill>
                  <a:schemeClr val="accent1">
                    <a:lumMod val="20000"/>
                    <a:lumOff val="80000"/>
                  </a:schemeClr>
                </a:solidFill>
                <a:effectLst>
                  <a:outerShdw blurRad="38100" dist="38100" dir="2700000" algn="tl">
                    <a:srgbClr val="C0C0C0"/>
                  </a:outerShdw>
                </a:effectLst>
                <a:latin typeface="Garamond" pitchFamily="18" charset="0"/>
              </a:rPr>
              <a:t>   Creating </a:t>
            </a:r>
            <a:r>
              <a:rPr lang="en-CA" dirty="0">
                <a:solidFill>
                  <a:schemeClr val="accent1">
                    <a:lumMod val="20000"/>
                    <a:lumOff val="80000"/>
                  </a:schemeClr>
                </a:solidFill>
                <a:effectLst>
                  <a:outerShdw blurRad="38100" dist="38100" dir="2700000" algn="tl">
                    <a:srgbClr val="C0C0C0"/>
                  </a:outerShdw>
                </a:effectLst>
                <a:latin typeface="Garamond" pitchFamily="18" charset="0"/>
              </a:rPr>
              <a:t>a </a:t>
            </a:r>
            <a:r>
              <a:rPr lang="en-CA" i="1" dirty="0" smtClean="0">
                <a:effectLst>
                  <a:outerShdw blurRad="38100" dist="38100" dir="2700000" algn="tl">
                    <a:srgbClr val="C0C0C0"/>
                  </a:outerShdw>
                </a:effectLst>
                <a:latin typeface="Garamond" pitchFamily="18" charset="0"/>
              </a:rPr>
              <a:t>Sacred Spaces &amp; Special Places</a:t>
            </a:r>
            <a:r>
              <a:rPr lang="en-CA" dirty="0" smtClean="0">
                <a:effectLst>
                  <a:outerShdw blurRad="38100" dist="38100" dir="2700000" algn="tl">
                    <a:srgbClr val="C0C0C0"/>
                  </a:outerShdw>
                </a:effectLst>
                <a:latin typeface="Garamond" pitchFamily="18" charset="0"/>
              </a:rPr>
              <a:t> </a:t>
            </a:r>
            <a:r>
              <a:rPr lang="en-CA" dirty="0" smtClean="0">
                <a:solidFill>
                  <a:schemeClr val="accent1">
                    <a:lumMod val="20000"/>
                    <a:lumOff val="80000"/>
                  </a:schemeClr>
                </a:solidFill>
                <a:effectLst>
                  <a:outerShdw blurRad="38100" dist="38100" dir="2700000" algn="tl">
                    <a:srgbClr val="C0C0C0"/>
                  </a:outerShdw>
                </a:effectLst>
                <a:latin typeface="Garamond" pitchFamily="18" charset="0"/>
              </a:rPr>
              <a:t>“</a:t>
            </a:r>
            <a:r>
              <a:rPr lang="en-CA" dirty="0">
                <a:solidFill>
                  <a:schemeClr val="accent1">
                    <a:lumMod val="20000"/>
                    <a:lumOff val="80000"/>
                  </a:schemeClr>
                </a:solidFill>
                <a:effectLst>
                  <a:outerShdw blurRad="38100" dist="38100" dir="2700000" algn="tl">
                    <a:srgbClr val="C0C0C0"/>
                  </a:outerShdw>
                </a:effectLst>
                <a:latin typeface="Garamond" pitchFamily="18" charset="0"/>
              </a:rPr>
              <a:t>map” (visual </a:t>
            </a:r>
            <a:r>
              <a:rPr lang="en-CA" dirty="0" smtClean="0">
                <a:solidFill>
                  <a:schemeClr val="accent1">
                    <a:lumMod val="20000"/>
                    <a:lumOff val="80000"/>
                  </a:schemeClr>
                </a:solidFill>
                <a:effectLst>
                  <a:outerShdw blurRad="38100" dist="38100" dir="2700000" algn="tl">
                    <a:srgbClr val="C0C0C0"/>
                  </a:outerShdw>
                </a:effectLst>
                <a:latin typeface="Garamond" pitchFamily="18" charset="0"/>
              </a:rPr>
              <a:t>layered narrative</a:t>
            </a:r>
            <a:r>
              <a:rPr lang="en-CA" dirty="0">
                <a:solidFill>
                  <a:schemeClr val="accent1">
                    <a:lumMod val="20000"/>
                    <a:lumOff val="80000"/>
                  </a:schemeClr>
                </a:solidFill>
                <a:effectLst>
                  <a:outerShdw blurRad="38100" dist="38100" dir="2700000" algn="tl">
                    <a:srgbClr val="C0C0C0"/>
                  </a:outerShdw>
                </a:effectLst>
                <a:latin typeface="Garamond" pitchFamily="18" charset="0"/>
              </a:rPr>
              <a:t>) is a guide to valued community landscapes </a:t>
            </a:r>
          </a:p>
          <a:p>
            <a:pPr>
              <a:lnSpc>
                <a:spcPct val="80000"/>
              </a:lnSpc>
              <a:buFont typeface="Wingdings" pitchFamily="2" charset="2"/>
              <a:buNone/>
            </a:pPr>
            <a:endParaRPr lang="en-CA" sz="2800" dirty="0">
              <a:effectLst>
                <a:outerShdw blurRad="38100" dist="38100" dir="2700000" algn="tl">
                  <a:srgbClr val="C0C0C0"/>
                </a:outerShdw>
              </a:effectLst>
            </a:endParaRPr>
          </a:p>
          <a:p>
            <a:pPr>
              <a:lnSpc>
                <a:spcPct val="80000"/>
              </a:lnSpc>
            </a:pPr>
            <a:endParaRPr lang="en-CA" sz="2800" dirty="0">
              <a:effectLst>
                <a:outerShdw blurRad="38100" dist="38100" dir="2700000" algn="tl">
                  <a:srgbClr val="C0C0C0"/>
                </a:outerShdw>
              </a:effectLst>
            </a:endParaRPr>
          </a:p>
        </p:txBody>
      </p:sp>
      <p:sp>
        <p:nvSpPr>
          <p:cNvPr id="7" name="TextBox 6"/>
          <p:cNvSpPr txBox="1"/>
          <p:nvPr/>
        </p:nvSpPr>
        <p:spPr>
          <a:xfrm>
            <a:off x="609600" y="2362200"/>
            <a:ext cx="7696200" cy="707886"/>
          </a:xfrm>
          <a:prstGeom prst="rect">
            <a:avLst/>
          </a:prstGeom>
          <a:noFill/>
        </p:spPr>
        <p:txBody>
          <a:bodyPr wrap="square" rtlCol="0">
            <a:spAutoFit/>
          </a:bodyPr>
          <a:lstStyle/>
          <a:p>
            <a:r>
              <a:rPr lang="en-CA" sz="2000" i="1" dirty="0" smtClean="0">
                <a:effectLst>
                  <a:outerShdw blurRad="38100" dist="38100" dir="2700000" algn="tl">
                    <a:srgbClr val="C0C0C0"/>
                  </a:outerShdw>
                </a:effectLst>
                <a:latin typeface="Garamond" pitchFamily="18" charset="0"/>
              </a:rPr>
              <a:t>Values landscapes,  teachings, and community history to preserve Traditional Knowledge</a:t>
            </a:r>
            <a:endParaRPr lang="en-CA"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4" descr="White birch trees"/>
          <p:cNvPicPr>
            <a:picLocks noChangeAspect="1" noChangeArrowheads="1"/>
          </p:cNvPicPr>
          <p:nvPr>
            <p:ph sz="half" idx="2"/>
          </p:nvPr>
        </p:nvPicPr>
        <p:blipFill>
          <a:blip r:embed="rId2" cstate="print"/>
          <a:srcRect/>
          <a:stretch>
            <a:fillRect/>
          </a:stretch>
        </p:blipFill>
        <p:spPr>
          <a:xfrm>
            <a:off x="0" y="0"/>
            <a:ext cx="9144000" cy="7067550"/>
          </a:xfrm>
          <a:solidFill>
            <a:schemeClr val="bg2"/>
          </a:solidFill>
          <a:ln w="57150">
            <a:solidFill>
              <a:srgbClr val="CC3300"/>
            </a:solidFill>
          </a:ln>
        </p:spPr>
      </p:pic>
      <p:sp>
        <p:nvSpPr>
          <p:cNvPr id="188426" name="Text Box 10"/>
          <p:cNvSpPr txBox="1">
            <a:spLocks noChangeArrowheads="1"/>
          </p:cNvSpPr>
          <p:nvPr/>
        </p:nvSpPr>
        <p:spPr bwMode="auto">
          <a:xfrm>
            <a:off x="228600" y="838200"/>
            <a:ext cx="3200400" cy="3108543"/>
          </a:xfrm>
          <a:prstGeom prst="rect">
            <a:avLst/>
          </a:prstGeom>
          <a:noFill/>
          <a:ln w="9525">
            <a:noFill/>
            <a:miter lim="800000"/>
            <a:headEnd/>
            <a:tailEnd/>
          </a:ln>
          <a:effectLst/>
        </p:spPr>
        <p:txBody>
          <a:bodyPr>
            <a:spAutoFit/>
          </a:bodyPr>
          <a:lstStyle/>
          <a:p>
            <a:pPr>
              <a:spcBef>
                <a:spcPct val="50000"/>
              </a:spcBef>
            </a:pPr>
            <a:r>
              <a:rPr lang="en-CA" sz="2000" dirty="0">
                <a:solidFill>
                  <a:schemeClr val="accent6">
                    <a:lumMod val="75000"/>
                  </a:schemeClr>
                </a:solidFill>
                <a:latin typeface="Albertus Extra Bold" pitchFamily="34" charset="0"/>
              </a:rPr>
              <a:t>3</a:t>
            </a:r>
            <a:r>
              <a:rPr lang="en-CA" sz="2800" dirty="0">
                <a:solidFill>
                  <a:schemeClr val="accent6">
                    <a:lumMod val="75000"/>
                  </a:schemeClr>
                </a:solidFill>
                <a:latin typeface="Albertus Extra Bold" pitchFamily="34" charset="0"/>
              </a:rPr>
              <a:t>.</a:t>
            </a:r>
            <a:r>
              <a:rPr lang="en-CA" sz="2400" dirty="0">
                <a:solidFill>
                  <a:schemeClr val="accent6">
                    <a:lumMod val="75000"/>
                  </a:schemeClr>
                </a:solidFill>
                <a:latin typeface="Albertus Extra Bold" pitchFamily="34" charset="0"/>
              </a:rPr>
              <a:t> Integrate Traditional Ways of Knowing with </a:t>
            </a:r>
            <a:r>
              <a:rPr lang="en-CA" sz="2400" dirty="0">
                <a:ln>
                  <a:solidFill>
                    <a:srgbClr val="0070C0"/>
                  </a:solidFill>
                </a:ln>
                <a:solidFill>
                  <a:schemeClr val="accent6">
                    <a:lumMod val="75000"/>
                  </a:schemeClr>
                </a:solidFill>
                <a:latin typeface="Albertus Extra Bold" pitchFamily="34" charset="0"/>
              </a:rPr>
              <a:t>Western</a:t>
            </a:r>
            <a:r>
              <a:rPr lang="en-CA" sz="2400" dirty="0">
                <a:solidFill>
                  <a:schemeClr val="accent6">
                    <a:lumMod val="75000"/>
                  </a:schemeClr>
                </a:solidFill>
                <a:latin typeface="Albertus Extra Bold" pitchFamily="34" charset="0"/>
              </a:rPr>
              <a:t> Science to </a:t>
            </a:r>
            <a:r>
              <a:rPr lang="en-CA" sz="2400" i="1" dirty="0">
                <a:solidFill>
                  <a:schemeClr val="accent6">
                    <a:lumMod val="75000"/>
                  </a:schemeClr>
                </a:solidFill>
                <a:latin typeface="Albertus Extra Bold" pitchFamily="34" charset="0"/>
              </a:rPr>
              <a:t>monitor, protect and restore</a:t>
            </a:r>
            <a:r>
              <a:rPr lang="en-CA" sz="2400" dirty="0">
                <a:solidFill>
                  <a:schemeClr val="accent6">
                    <a:lumMod val="75000"/>
                  </a:schemeClr>
                </a:solidFill>
                <a:latin typeface="Albertus Extra Bold" pitchFamily="34" charset="0"/>
              </a:rPr>
              <a:t> cultural and natural landscapes</a:t>
            </a:r>
          </a:p>
        </p:txBody>
      </p:sp>
      <p:sp>
        <p:nvSpPr>
          <p:cNvPr id="8" name="Rounded Rectangle 7"/>
          <p:cNvSpPr/>
          <p:nvPr/>
        </p:nvSpPr>
        <p:spPr bwMode="auto">
          <a:xfrm>
            <a:off x="5334000" y="228600"/>
            <a:ext cx="3810000" cy="5334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90000"/>
              </a:lnSpc>
            </a:pPr>
            <a:r>
              <a:rPr lang="en-CA" sz="2000" i="1" dirty="0" smtClean="0">
                <a:solidFill>
                  <a:schemeClr val="accent6">
                    <a:lumMod val="75000"/>
                  </a:schemeClr>
                </a:solidFill>
                <a:latin typeface="Garamond" pitchFamily="18" charset="0"/>
              </a:rPr>
              <a:t>Provide opportunities for youth value the sciences and develop culturally relevant school resources</a:t>
            </a:r>
          </a:p>
          <a:p>
            <a:pPr>
              <a:lnSpc>
                <a:spcPct val="90000"/>
              </a:lnSpc>
            </a:pPr>
            <a:endParaRPr lang="en-CA" sz="2000" dirty="0" smtClean="0">
              <a:solidFill>
                <a:schemeClr val="accent6">
                  <a:lumMod val="75000"/>
                </a:schemeClr>
              </a:solidFill>
              <a:latin typeface="Garamond" pitchFamily="18" charset="0"/>
            </a:endParaRPr>
          </a:p>
          <a:p>
            <a:pPr>
              <a:lnSpc>
                <a:spcPct val="90000"/>
              </a:lnSpc>
            </a:pPr>
            <a:r>
              <a:rPr lang="en-CA" sz="2000" dirty="0" smtClean="0">
                <a:solidFill>
                  <a:schemeClr val="accent6">
                    <a:lumMod val="75000"/>
                  </a:schemeClr>
                </a:solidFill>
                <a:latin typeface="Garamond" pitchFamily="18" charset="0"/>
              </a:rPr>
              <a:t>Focus on biodiversity, and the importance of water and watersheds, for healthy communities and wildlife</a:t>
            </a:r>
          </a:p>
          <a:p>
            <a:pPr>
              <a:lnSpc>
                <a:spcPct val="90000"/>
              </a:lnSpc>
            </a:pPr>
            <a:endParaRPr lang="en-CA" sz="2000" dirty="0" smtClean="0">
              <a:solidFill>
                <a:schemeClr val="accent6">
                  <a:lumMod val="75000"/>
                </a:schemeClr>
              </a:solidFill>
              <a:latin typeface="Garamond" pitchFamily="18" charset="0"/>
            </a:endParaRPr>
          </a:p>
          <a:p>
            <a:pPr>
              <a:lnSpc>
                <a:spcPct val="90000"/>
              </a:lnSpc>
            </a:pPr>
            <a:r>
              <a:rPr lang="en-CA" sz="2000" dirty="0" smtClean="0">
                <a:solidFill>
                  <a:schemeClr val="accent6">
                    <a:lumMod val="75000"/>
                  </a:schemeClr>
                </a:solidFill>
                <a:latin typeface="Garamond" pitchFamily="18" charset="0"/>
              </a:rPr>
              <a:t>Encourage independent economic sustainability (</a:t>
            </a:r>
            <a:r>
              <a:rPr lang="en-CA" sz="2000" dirty="0" err="1" smtClean="0">
                <a:solidFill>
                  <a:schemeClr val="accent6">
                    <a:lumMod val="75000"/>
                  </a:schemeClr>
                </a:solidFill>
                <a:latin typeface="Garamond" pitchFamily="18" charset="0"/>
              </a:rPr>
              <a:t>ie</a:t>
            </a:r>
            <a:r>
              <a:rPr lang="en-CA" sz="2000" dirty="0" smtClean="0">
                <a:solidFill>
                  <a:schemeClr val="accent6">
                    <a:lumMod val="75000"/>
                  </a:schemeClr>
                </a:solidFill>
                <a:latin typeface="Garamond" pitchFamily="18" charset="0"/>
              </a:rPr>
              <a:t>. cultural centers, knowledge trails, medicine walks)</a:t>
            </a:r>
          </a:p>
          <a:p>
            <a:pPr>
              <a:lnSpc>
                <a:spcPct val="90000"/>
              </a:lnSpc>
            </a:pPr>
            <a:endParaRPr lang="en-CA" sz="2000" dirty="0" smtClean="0">
              <a:solidFill>
                <a:schemeClr val="accent6">
                  <a:lumMod val="75000"/>
                </a:schemeClr>
              </a:solidFill>
              <a:latin typeface="Garamond" pitchFamily="18" charset="0"/>
            </a:endParaRPr>
          </a:p>
          <a:p>
            <a:pPr>
              <a:lnSpc>
                <a:spcPct val="90000"/>
              </a:lnSpc>
            </a:pPr>
            <a:r>
              <a:rPr lang="en-CA" sz="2000" dirty="0" smtClean="0">
                <a:solidFill>
                  <a:schemeClr val="accent6">
                    <a:lumMod val="75000"/>
                  </a:schemeClr>
                </a:solidFill>
                <a:latin typeface="Garamond" pitchFamily="18" charset="0"/>
              </a:rPr>
              <a:t>Use Traditional Knowledge as a guide for communities for generations to come</a:t>
            </a:r>
            <a:endParaRPr lang="en-CA" sz="2000" dirty="0">
              <a:solidFill>
                <a:schemeClr val="accent6">
                  <a:lumMod val="75000"/>
                </a:schemeClr>
              </a:solidFill>
              <a:latin typeface="Garamond"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56" name="Picture 16" descr="water walk map J Mandamin"/>
          <p:cNvPicPr>
            <a:picLocks noChangeAspect="1" noChangeArrowheads="1"/>
          </p:cNvPicPr>
          <p:nvPr>
            <p:ph sz="half" idx="2"/>
          </p:nvPr>
        </p:nvPicPr>
        <p:blipFill>
          <a:blip r:embed="rId2" cstate="print"/>
          <a:srcRect/>
          <a:stretch>
            <a:fillRect/>
          </a:stretch>
        </p:blipFill>
        <p:spPr>
          <a:xfrm>
            <a:off x="304800" y="3048000"/>
            <a:ext cx="5943600" cy="3657600"/>
          </a:xfrm>
          <a:noFill/>
          <a:ln/>
        </p:spPr>
      </p:pic>
      <p:sp>
        <p:nvSpPr>
          <p:cNvPr id="189442" name="Rectangle 2"/>
          <p:cNvSpPr>
            <a:spLocks noGrp="1" noChangeArrowheads="1"/>
          </p:cNvSpPr>
          <p:nvPr>
            <p:ph type="title"/>
          </p:nvPr>
        </p:nvSpPr>
        <p:spPr>
          <a:xfrm>
            <a:off x="0" y="304800"/>
            <a:ext cx="8915400" cy="1143000"/>
          </a:xfrm>
        </p:spPr>
        <p:txBody>
          <a:bodyPr/>
          <a:lstStyle/>
          <a:p>
            <a:r>
              <a:rPr lang="en-CA" sz="2800" b="1" dirty="0">
                <a:solidFill>
                  <a:srgbClr val="0066CC"/>
                </a:solidFill>
                <a:latin typeface="Albertus Extra Bold" pitchFamily="34" charset="0"/>
              </a:rPr>
              <a:t>4</a:t>
            </a:r>
            <a:r>
              <a:rPr lang="en-CA" sz="3200" b="1" dirty="0" smtClean="0">
                <a:solidFill>
                  <a:srgbClr val="0066CC"/>
                </a:solidFill>
                <a:latin typeface="Albertus Extra Bold" pitchFamily="34" charset="0"/>
              </a:rPr>
              <a:t>. Integrate </a:t>
            </a:r>
            <a:r>
              <a:rPr lang="en-CA" sz="3200" b="1" dirty="0">
                <a:solidFill>
                  <a:srgbClr val="0066CC"/>
                </a:solidFill>
                <a:latin typeface="Albertus Extra Bold" pitchFamily="34" charset="0"/>
              </a:rPr>
              <a:t>language, art &amp; crafts to sustain Traditional Ways of Knowing and living</a:t>
            </a:r>
          </a:p>
        </p:txBody>
      </p:sp>
      <p:sp>
        <p:nvSpPr>
          <p:cNvPr id="189443" name="Rectangle 3"/>
          <p:cNvSpPr>
            <a:spLocks noGrp="1" noChangeArrowheads="1"/>
          </p:cNvSpPr>
          <p:nvPr>
            <p:ph type="body" sz="half" idx="1"/>
          </p:nvPr>
        </p:nvSpPr>
        <p:spPr>
          <a:xfrm>
            <a:off x="4343400" y="1371600"/>
            <a:ext cx="4572000" cy="3962400"/>
          </a:xfrm>
        </p:spPr>
        <p:txBody>
          <a:bodyPr/>
          <a:lstStyle/>
          <a:p>
            <a:pPr>
              <a:buFontTx/>
              <a:buNone/>
            </a:pPr>
            <a:r>
              <a:rPr lang="en-CA" sz="2400" dirty="0">
                <a:solidFill>
                  <a:srgbClr val="0066CC"/>
                </a:solidFill>
                <a:latin typeface="Garamond" pitchFamily="18" charset="0"/>
              </a:rPr>
              <a:t>For example:</a:t>
            </a:r>
          </a:p>
          <a:p>
            <a:r>
              <a:rPr lang="en-CA" sz="2400" dirty="0">
                <a:solidFill>
                  <a:srgbClr val="0066CC"/>
                </a:solidFill>
                <a:latin typeface="Garamond" pitchFamily="18" charset="0"/>
              </a:rPr>
              <a:t>Turtle Island Creation story</a:t>
            </a:r>
          </a:p>
          <a:p>
            <a:r>
              <a:rPr lang="en-CA" sz="2400" dirty="0">
                <a:solidFill>
                  <a:srgbClr val="0066CC"/>
                </a:solidFill>
                <a:latin typeface="Garamond" pitchFamily="18" charset="0"/>
              </a:rPr>
              <a:t>13 Moons lunar guide to seasonal practices</a:t>
            </a:r>
          </a:p>
          <a:p>
            <a:r>
              <a:rPr lang="en-CA" sz="2400" dirty="0">
                <a:solidFill>
                  <a:srgbClr val="0066CC"/>
                </a:solidFill>
                <a:latin typeface="Garamond" pitchFamily="18" charset="0"/>
              </a:rPr>
              <a:t>Thanksgiving address</a:t>
            </a:r>
          </a:p>
          <a:p>
            <a:r>
              <a:rPr lang="en-CA" sz="2400" dirty="0">
                <a:solidFill>
                  <a:srgbClr val="0066CC"/>
                </a:solidFill>
                <a:latin typeface="Garamond" pitchFamily="18" charset="0"/>
              </a:rPr>
              <a:t>Wampum Belt teachings</a:t>
            </a:r>
          </a:p>
          <a:p>
            <a:r>
              <a:rPr lang="en-CA" sz="2400" dirty="0">
                <a:solidFill>
                  <a:srgbClr val="0066CC"/>
                </a:solidFill>
                <a:latin typeface="Garamond" pitchFamily="18" charset="0"/>
              </a:rPr>
              <a:t>Seven Generations as basis for Youth/Elder dialogue </a:t>
            </a:r>
          </a:p>
          <a:p>
            <a:r>
              <a:rPr lang="en-CA" sz="2400" dirty="0">
                <a:solidFill>
                  <a:srgbClr val="0066CC"/>
                </a:solidFill>
                <a:latin typeface="Garamond" pitchFamily="18" charset="0"/>
              </a:rPr>
              <a:t>Traditional Knowledge trails</a:t>
            </a:r>
          </a:p>
        </p:txBody>
      </p:sp>
      <p:sp>
        <p:nvSpPr>
          <p:cNvPr id="189444" name="Text Box 4"/>
          <p:cNvSpPr txBox="1">
            <a:spLocks noChangeArrowheads="1"/>
          </p:cNvSpPr>
          <p:nvPr/>
        </p:nvSpPr>
        <p:spPr bwMode="auto">
          <a:xfrm>
            <a:off x="6934200" y="2438400"/>
            <a:ext cx="2209800" cy="366713"/>
          </a:xfrm>
          <a:prstGeom prst="rect">
            <a:avLst/>
          </a:prstGeom>
          <a:noFill/>
          <a:ln w="9525">
            <a:noFill/>
            <a:miter lim="800000"/>
            <a:headEnd/>
            <a:tailEnd/>
          </a:ln>
          <a:effectLst/>
        </p:spPr>
        <p:txBody>
          <a:bodyPr>
            <a:spAutoFit/>
          </a:bodyPr>
          <a:lstStyle/>
          <a:p>
            <a:pPr algn="l">
              <a:spcBef>
                <a:spcPct val="50000"/>
              </a:spcBef>
            </a:pPr>
            <a:endParaRPr lang="en-CA"/>
          </a:p>
        </p:txBody>
      </p:sp>
      <p:sp>
        <p:nvSpPr>
          <p:cNvPr id="189459" name="Text Box 19"/>
          <p:cNvSpPr txBox="1">
            <a:spLocks noChangeArrowheads="1"/>
          </p:cNvSpPr>
          <p:nvPr/>
        </p:nvSpPr>
        <p:spPr bwMode="auto">
          <a:xfrm>
            <a:off x="1066800" y="1524000"/>
            <a:ext cx="2835275" cy="1200329"/>
          </a:xfrm>
          <a:prstGeom prst="rect">
            <a:avLst/>
          </a:prstGeom>
          <a:noFill/>
          <a:ln w="9525">
            <a:noFill/>
            <a:miter lim="800000"/>
            <a:headEnd/>
            <a:tailEnd/>
          </a:ln>
          <a:effectLst/>
        </p:spPr>
        <p:txBody>
          <a:bodyPr wrap="square">
            <a:spAutoFit/>
          </a:bodyPr>
          <a:lstStyle/>
          <a:p>
            <a:r>
              <a:rPr lang="en-CA" sz="2400" i="1" dirty="0">
                <a:solidFill>
                  <a:srgbClr val="0070C0"/>
                </a:solidFill>
                <a:latin typeface="Albertus Medium (W1)" pitchFamily="34" charset="0"/>
              </a:rPr>
              <a:t>Share Knowledge, language &amp; resources.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3150</TotalTime>
  <Words>706</Words>
  <Application>Microsoft Office PowerPoint</Application>
  <PresentationFormat>On-screen Show (4:3)</PresentationFormat>
  <Paragraphs>119</Paragraphs>
  <Slides>23</Slides>
  <Notes>0</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23</vt:i4>
      </vt:variant>
    </vt:vector>
  </HeadingPairs>
  <TitlesOfParts>
    <vt:vector size="39" baseType="lpstr">
      <vt:lpstr>Arial</vt:lpstr>
      <vt:lpstr>Tahoma</vt:lpstr>
      <vt:lpstr>Wingdings</vt:lpstr>
      <vt:lpstr>Arial Black</vt:lpstr>
      <vt:lpstr>Times New Roman</vt:lpstr>
      <vt:lpstr>Comic Sans MS</vt:lpstr>
      <vt:lpstr>Garamond</vt:lpstr>
      <vt:lpstr>Albertus Extra Bold (W1)</vt:lpstr>
      <vt:lpstr>Albertus Medium (W1)</vt:lpstr>
      <vt:lpstr>Garamond (W1)</vt:lpstr>
      <vt:lpstr>Textured</vt:lpstr>
      <vt:lpstr>Default Design</vt:lpstr>
      <vt:lpstr>Maple</vt:lpstr>
      <vt:lpstr>1_Default Design</vt:lpstr>
      <vt:lpstr>Adobe Acrobat Document</vt:lpstr>
      <vt:lpstr>Microsoft Photo Editor 3.0 Photo</vt:lpstr>
      <vt:lpstr>Slide 1</vt:lpstr>
      <vt:lpstr>Mission</vt:lpstr>
      <vt:lpstr>Vision</vt:lpstr>
      <vt:lpstr>Putting history into context…</vt:lpstr>
      <vt:lpstr>Turtle Island Conservation’s  5  programme objectives</vt:lpstr>
      <vt:lpstr> </vt:lpstr>
      <vt:lpstr>2. Recognize and record significant landscapes valued by FN communities</vt:lpstr>
      <vt:lpstr>Slide 8</vt:lpstr>
      <vt:lpstr>4. Integrate language, art &amp; crafts to sustain Traditional Ways of Knowing and living</vt:lpstr>
      <vt:lpstr>5. Facilitate understanding of diversity of FN culture and Ways of Knowing among non-Aboriginals </vt:lpstr>
      <vt:lpstr>First Nation Outreach to Schools &amp; Communities</vt:lpstr>
      <vt:lpstr>Promoting Environmental Studies in First Nation Communities</vt:lpstr>
      <vt:lpstr>Slide 13</vt:lpstr>
      <vt:lpstr>Slide 14</vt:lpstr>
      <vt:lpstr>Slide 15</vt:lpstr>
      <vt:lpstr>Slide 16</vt:lpstr>
      <vt:lpstr>Slide 17</vt:lpstr>
      <vt:lpstr> Frog Calls CD  </vt:lpstr>
      <vt:lpstr>Identifier Guides</vt:lpstr>
      <vt:lpstr>Turtle Crossing signs</vt:lpstr>
      <vt:lpstr>RESOURCES 13 Moons Calendar</vt:lpstr>
      <vt:lpstr>Slide 22</vt:lpstr>
      <vt:lpstr>Chi Miigwetch, Nya:wen Kowa</vt:lpstr>
    </vt:vector>
  </TitlesOfParts>
  <Company>City of Toronto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Ways of Knowing Partnership…</dc:title>
  <dc:creator>bctemp15</dc:creator>
  <cp:lastModifiedBy>kwheatley</cp:lastModifiedBy>
  <cp:revision>82</cp:revision>
  <dcterms:created xsi:type="dcterms:W3CDTF">2007-08-08T16:36:22Z</dcterms:created>
  <dcterms:modified xsi:type="dcterms:W3CDTF">2012-08-14T19:44:07Z</dcterms:modified>
</cp:coreProperties>
</file>